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25"/>
  </p:notesMasterIdLst>
  <p:handoutMasterIdLst>
    <p:handoutMasterId r:id="rId26"/>
  </p:handoutMasterIdLst>
  <p:sldIdLst>
    <p:sldId id="292" r:id="rId2"/>
    <p:sldId id="294" r:id="rId3"/>
    <p:sldId id="344" r:id="rId4"/>
    <p:sldId id="345" r:id="rId5"/>
    <p:sldId id="389" r:id="rId6"/>
    <p:sldId id="349" r:id="rId7"/>
    <p:sldId id="351" r:id="rId8"/>
    <p:sldId id="352" r:id="rId9"/>
    <p:sldId id="353" r:id="rId10"/>
    <p:sldId id="372" r:id="rId11"/>
    <p:sldId id="374" r:id="rId12"/>
    <p:sldId id="354" r:id="rId13"/>
    <p:sldId id="380" r:id="rId14"/>
    <p:sldId id="355" r:id="rId15"/>
    <p:sldId id="366" r:id="rId16"/>
    <p:sldId id="367" r:id="rId17"/>
    <p:sldId id="368" r:id="rId18"/>
    <p:sldId id="362" r:id="rId19"/>
    <p:sldId id="363" r:id="rId20"/>
    <p:sldId id="369" r:id="rId21"/>
    <p:sldId id="364" r:id="rId22"/>
    <p:sldId id="390" r:id="rId23"/>
    <p:sldId id="371" r:id="rId24"/>
  </p:sldIdLst>
  <p:sldSz cx="9144000" cy="6858000" type="screen4x3"/>
  <p:notesSz cx="6834188" cy="9979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05" autoAdjust="0"/>
    <p:restoredTop sz="94718" autoAdjust="0"/>
  </p:normalViewPr>
  <p:slideViewPr>
    <p:cSldViewPr>
      <p:cViewPr>
        <p:scale>
          <a:sx n="100" d="100"/>
          <a:sy n="100" d="100"/>
        </p:scale>
        <p:origin x="-78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2"/>
        <a:sy n="1" d="2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269" tIns="46634" rIns="93269" bIns="46634" numCol="1" anchor="t" anchorCtr="0" compatLnSpc="1">
            <a:prstTxWarp prst="textNoShape">
              <a:avLst/>
            </a:prstTxWarp>
          </a:bodyPr>
          <a:lstStyle>
            <a:lvl1pPr defTabSz="93345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3500" y="0"/>
            <a:ext cx="2960688" cy="49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269" tIns="46634" rIns="93269" bIns="46634" numCol="1" anchor="t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80550"/>
            <a:ext cx="2960688" cy="49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269" tIns="46634" rIns="93269" bIns="46634" numCol="1" anchor="b" anchorCtr="0" compatLnSpc="1">
            <a:prstTxWarp prst="textNoShape">
              <a:avLst/>
            </a:prstTxWarp>
          </a:bodyPr>
          <a:lstStyle>
            <a:lvl1pPr defTabSz="93345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3500" y="9480550"/>
            <a:ext cx="2960688" cy="49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269" tIns="46634" rIns="93269" bIns="46634" numCol="1" anchor="b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2F6403B-0611-4E8E-9CBE-F99E741CAD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269" tIns="46634" rIns="93269" bIns="46634" numCol="1" anchor="t" anchorCtr="0" compatLnSpc="1">
            <a:prstTxWarp prst="textNoShape">
              <a:avLst/>
            </a:prstTxWarp>
          </a:bodyPr>
          <a:lstStyle>
            <a:lvl1pPr defTabSz="93345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3500" y="0"/>
            <a:ext cx="2960688" cy="49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269" tIns="46634" rIns="93269" bIns="46634" numCol="1" anchor="t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9300"/>
            <a:ext cx="4991100" cy="3741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40275"/>
            <a:ext cx="5011738" cy="4489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269" tIns="46634" rIns="93269" bIns="46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0550"/>
            <a:ext cx="2960688" cy="49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269" tIns="46634" rIns="93269" bIns="46634" numCol="1" anchor="b" anchorCtr="0" compatLnSpc="1">
            <a:prstTxWarp prst="textNoShape">
              <a:avLst/>
            </a:prstTxWarp>
          </a:bodyPr>
          <a:lstStyle>
            <a:lvl1pPr defTabSz="93345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3500" y="9480550"/>
            <a:ext cx="2960688" cy="49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269" tIns="46634" rIns="93269" bIns="46634" numCol="1" anchor="b" anchorCtr="0" compatLnSpc="1">
            <a:prstTxWarp prst="textNoShape">
              <a:avLst/>
            </a:prstTxWarp>
          </a:bodyPr>
          <a:lstStyle>
            <a:lvl1pPr algn="r" defTabSz="93345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9F2BA07-D48D-44E6-B323-4D8022962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D06FA4-DFBB-45F0-9D34-69B160DC36F3}" type="slidenum">
              <a:rPr lang="ru-RU" smtClean="0"/>
              <a:pPr>
                <a:defRPr/>
              </a:pPr>
              <a:t>3</a:t>
            </a:fld>
            <a:endParaRPr lang="ru-RU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DCE59F-820C-49BA-AAE4-81CFA1B3FD3E}" type="slidenum">
              <a:rPr lang="ru-RU" smtClean="0"/>
              <a:pPr>
                <a:defRPr/>
              </a:pPr>
              <a:t>12</a:t>
            </a:fld>
            <a:endParaRPr lang="ru-RU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D43B28-281F-4E1D-B41F-3282C41C6447}" type="slidenum">
              <a:rPr lang="ru-RU" smtClean="0"/>
              <a:pPr>
                <a:defRPr/>
              </a:pPr>
              <a:t>13</a:t>
            </a:fld>
            <a:endParaRPr lang="ru-RU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712F62-BF93-40F3-8F26-3FE179ACEA49}" type="slidenum">
              <a:rPr lang="ru-RU" smtClean="0"/>
              <a:pPr>
                <a:defRPr/>
              </a:pPr>
              <a:t>14</a:t>
            </a:fld>
            <a:endParaRPr lang="ru-RU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E65E60-E91E-41B7-9A69-FA2AF45B618B}" type="slidenum">
              <a:rPr lang="ru-RU" smtClean="0"/>
              <a:pPr>
                <a:defRPr/>
              </a:pPr>
              <a:t>15</a:t>
            </a:fld>
            <a:endParaRPr lang="ru-RU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991944-4AE0-4B52-929F-4E78B73DCFBA}" type="slidenum">
              <a:rPr lang="ru-RU" smtClean="0"/>
              <a:pPr>
                <a:defRPr/>
              </a:pPr>
              <a:t>16</a:t>
            </a:fld>
            <a:endParaRPr lang="ru-RU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D515B6-1FEF-44FA-821B-F6811A733F15}" type="slidenum">
              <a:rPr lang="ru-RU" smtClean="0"/>
              <a:pPr>
                <a:defRPr/>
              </a:pPr>
              <a:t>17</a:t>
            </a:fld>
            <a:endParaRPr lang="ru-RU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1A44ED-CEF7-42F8-AD55-7AFE79EFBFAF}" type="slidenum">
              <a:rPr lang="ru-RU" smtClean="0"/>
              <a:pPr>
                <a:defRPr/>
              </a:pPr>
              <a:t>18</a:t>
            </a:fld>
            <a:endParaRPr lang="ru-RU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FA98AF-1C5E-4E7F-92BA-886337A311FE}" type="slidenum">
              <a:rPr lang="ru-RU" smtClean="0"/>
              <a:pPr>
                <a:defRPr/>
              </a:pPr>
              <a:t>19</a:t>
            </a:fld>
            <a:endParaRPr lang="ru-RU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423931-8395-4862-9764-9E89A117E8BA}" type="slidenum">
              <a:rPr lang="ru-RU" smtClean="0"/>
              <a:pPr>
                <a:defRPr/>
              </a:pPr>
              <a:t>20</a:t>
            </a:fld>
            <a:endParaRPr lang="ru-RU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873FCE-D245-4663-8F46-B51A245E7CEA}" type="slidenum">
              <a:rPr lang="ru-RU" smtClean="0"/>
              <a:pPr>
                <a:defRPr/>
              </a:pPr>
              <a:t>21</a:t>
            </a:fld>
            <a:endParaRPr lang="ru-RU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D46A88-0786-47EF-91C7-3E7C4534236D}" type="slidenum">
              <a:rPr lang="ru-RU" smtClean="0"/>
              <a:pPr>
                <a:defRPr/>
              </a:pPr>
              <a:t>4</a:t>
            </a:fld>
            <a:endParaRPr lang="ru-RU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712F62-BF93-40F3-8F26-3FE179ACEA49}" type="slidenum">
              <a:rPr lang="ru-RU" smtClean="0"/>
              <a:pPr>
                <a:defRPr/>
              </a:pPr>
              <a:t>22</a:t>
            </a:fld>
            <a:endParaRPr lang="ru-RU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B26950-B8B7-40EE-B439-B15D66BBBBB2}" type="slidenum">
              <a:rPr lang="ru-RU" smtClean="0"/>
              <a:pPr>
                <a:defRPr/>
              </a:pPr>
              <a:t>5</a:t>
            </a:fld>
            <a:endParaRPr lang="ru-RU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766E2C-D9A3-4214-8307-B2B8D1C4D98E}" type="slidenum">
              <a:rPr lang="ru-RU" smtClean="0"/>
              <a:pPr>
                <a:defRPr/>
              </a:pPr>
              <a:t>6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1BF1C0-D48C-438E-8EDD-A426AC4A1110}" type="slidenum">
              <a:rPr lang="ru-RU" smtClean="0"/>
              <a:pPr>
                <a:defRPr/>
              </a:pPr>
              <a:t>7</a:t>
            </a:fld>
            <a:endParaRPr lang="ru-RU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C99585-197B-44C9-9B9A-9A464F1D418E}" type="slidenum">
              <a:rPr lang="ru-RU" smtClean="0"/>
              <a:pPr>
                <a:defRPr/>
              </a:pPr>
              <a:t>8</a:t>
            </a:fld>
            <a:endParaRPr lang="ru-RU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054CD-7347-4063-9963-5247EEDC2139}" type="slidenum">
              <a:rPr lang="ru-RU" smtClean="0"/>
              <a:pPr>
                <a:defRPr/>
              </a:pPr>
              <a:t>9</a:t>
            </a:fld>
            <a:endParaRPr lang="ru-RU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FB5425-B550-4A42-B61F-00ED3B760060}" type="slidenum">
              <a:rPr lang="ru-RU" smtClean="0"/>
              <a:pPr>
                <a:defRPr/>
              </a:pPr>
              <a:t>10</a:t>
            </a:fld>
            <a:endParaRPr lang="ru-RU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12F5E5-3D2D-4EAC-A167-9160A9962A08}" type="slidenum">
              <a:rPr lang="ru-RU" smtClean="0"/>
              <a:pPr>
                <a:defRPr/>
              </a:pPr>
              <a:t>11</a:t>
            </a:fld>
            <a:endParaRPr lang="ru-RU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9300"/>
            <a:ext cx="4987925" cy="3741738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B3E7F-46E2-492C-89AD-19E21B872E9E}" type="datetime1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EDACA-026C-463F-AEB8-6910C65E51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49306-E1E4-4AD2-994B-C1B41DB8E6A7}" type="datetime1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8FAA3-9795-4B6E-9481-AE2B4F1616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BFE90-F7E2-4032-9907-4140E060B2C9}" type="datetime1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6C1FA-F14A-4510-BDBF-69459BC16D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575AB-3ADC-4559-95CB-F0E1C90CF8F6}" type="datetime1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3092B-0A83-4028-8DE5-C15831AB0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ED062-96FB-4A13-AF93-E3EDF5EE8B57}" type="datetime1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D07B9-84CB-4441-A923-63F8D911BD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6BD38-86FE-4D9F-A2BA-49D005320868}" type="datetime1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2D0C4-F571-4FD3-9067-7B874DAA1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1499E-AB7C-4530-8248-EF81BAC39FC8}" type="datetime1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8FCA6-5FC9-4543-BEF1-5192433BA8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45DAC-97B2-4F9C-823B-1D3B1C84DEE6}" type="datetime1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7C835-C1C1-458B-97CE-55C17199D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E166D-BF4A-4C78-A78B-7C9A2E9F2663}" type="datetime1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487C-2662-4043-B661-347232D03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45082-363C-40ED-A65D-EE5E49AD4E1D}" type="datetime1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84FB1-C620-4299-81F5-98A88F0D38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CC93F-FD6F-49A0-A9A8-44F267B3600B}" type="datetime1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99505-233C-4CD0-9D83-996F54BFD6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9ACE8F0-C80E-426B-8F2F-E383FC302A1C}" type="datetime1">
              <a:rPr lang="ru-RU"/>
              <a:pPr>
                <a:defRPr/>
              </a:pPr>
              <a:t>22.09.2020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ED6DD69-65BA-4014-9FFE-5776DC42E0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5" r:id="rId2"/>
    <p:sldLayoutId id="2147483814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5" r:id="rId9"/>
    <p:sldLayoutId id="2147483811" r:id="rId10"/>
    <p:sldLayoutId id="2147483812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3733800"/>
          </a:xfrm>
        </p:spPr>
        <p:txBody>
          <a:bodyPr/>
          <a:lstStyle/>
          <a:p>
            <a:pPr indent="628650" algn="ctr" eaLnBrk="1" hangingPunct="1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Системы </a:t>
            </a:r>
            <a:r>
              <a:rPr lang="ru-RU" b="1" dirty="0" smtClean="0"/>
              <a:t>передачи информации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500" dirty="0" smtClean="0"/>
              <a:t>	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ru-RU" sz="2800" dirty="0" smtClean="0"/>
          </a:p>
        </p:txBody>
      </p:sp>
      <p:sp>
        <p:nvSpPr>
          <p:cNvPr id="205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9DB25-9963-4F74-89FF-CF0F8AFED431}" type="slidenum">
              <a:rPr lang="ru-RU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ru-RU" sz="2800" b="1" smtClean="0"/>
              <a:t>Показатели качества (ПК)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305800" cy="5715000"/>
          </a:xfrm>
        </p:spPr>
        <p:txBody>
          <a:bodyPr/>
          <a:lstStyle/>
          <a:p>
            <a:pPr marL="0" indent="360363" eaLnBrk="1" hangingPunct="1">
              <a:buFontTx/>
              <a:buNone/>
            </a:pPr>
            <a:r>
              <a:rPr lang="ru-RU" sz="2400" smtClean="0"/>
              <a:t>Это группа количественных характеристик,  задающих требования к свойствам (в рассматриваемом случае) радиотехнической системы применительно к решаемым этой системой задачам.</a:t>
            </a:r>
          </a:p>
          <a:p>
            <a:pPr marL="0" indent="360363" eaLnBrk="1" hangingPunct="1">
              <a:buFontTx/>
              <a:buNone/>
            </a:pPr>
            <a:endParaRPr lang="ru-RU" sz="2400" smtClean="0"/>
          </a:p>
          <a:p>
            <a:pPr marL="0" indent="360363" eaLnBrk="1" hangingPunct="1">
              <a:buFontTx/>
              <a:buNone/>
            </a:pPr>
            <a:r>
              <a:rPr lang="ru-RU" sz="2400" smtClean="0"/>
              <a:t>а) функциональные ПК	       </a:t>
            </a:r>
          </a:p>
          <a:p>
            <a:pPr marL="0" indent="360363" eaLnBrk="1" hangingPunct="1">
              <a:buFontTx/>
              <a:buNone/>
            </a:pPr>
            <a:r>
              <a:rPr lang="ru-RU" sz="2400" smtClean="0"/>
              <a:t>				  б) технико-экономические ПК</a:t>
            </a:r>
          </a:p>
          <a:p>
            <a:pPr marL="0" indent="360363" eaLnBrk="1" hangingPunct="1">
              <a:buFontTx/>
              <a:buNone/>
            </a:pPr>
            <a:endParaRPr lang="ru-RU" sz="2400" b="1" smtClean="0"/>
          </a:p>
          <a:p>
            <a:pPr marL="0" indent="360363" eaLnBrk="1" hangingPunct="1">
              <a:buFontTx/>
              <a:buNone/>
            </a:pPr>
            <a:r>
              <a:rPr lang="ru-RU" sz="2400" b="1" smtClean="0"/>
              <a:t>функциональные</a:t>
            </a:r>
            <a:r>
              <a:rPr lang="ru-RU" sz="2400" smtClean="0"/>
              <a:t>: отвечают на вопрос, </a:t>
            </a:r>
            <a:r>
              <a:rPr lang="ru-RU" sz="2400" b="1" smtClean="0"/>
              <a:t>как</a:t>
            </a:r>
            <a:r>
              <a:rPr lang="ru-RU" sz="2400" smtClean="0"/>
              <a:t> выполняют свое назначение основные функциональные элементы системы</a:t>
            </a:r>
          </a:p>
          <a:p>
            <a:pPr marL="0" indent="360363" eaLnBrk="1" hangingPunct="1">
              <a:buFontTx/>
              <a:buNone/>
            </a:pPr>
            <a:endParaRPr lang="ru-RU" sz="2400" smtClean="0"/>
          </a:p>
        </p:txBody>
      </p:sp>
      <p:sp>
        <p:nvSpPr>
          <p:cNvPr id="174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FDAC9A-401C-4A71-9163-EB70E71BFDA6}" type="slidenum">
              <a:rPr lang="ru-RU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563563"/>
          </a:xfrm>
        </p:spPr>
        <p:txBody>
          <a:bodyPr/>
          <a:lstStyle/>
          <a:p>
            <a:pPr algn="ctr" eaLnBrk="1" hangingPunct="1"/>
            <a:r>
              <a:rPr lang="ru-RU" sz="2800" smtClean="0">
                <a:solidFill>
                  <a:schemeClr val="tx1"/>
                </a:solidFill>
              </a:rPr>
              <a:t>Функциональные ПК связных</a:t>
            </a:r>
            <a:r>
              <a:rPr lang="ru-RU" sz="2800" b="1" smtClean="0">
                <a:solidFill>
                  <a:schemeClr val="tx1"/>
                </a:solidFill>
              </a:rPr>
              <a:t> </a:t>
            </a:r>
            <a:r>
              <a:rPr lang="ru-RU" sz="2800" smtClean="0"/>
              <a:t>РТС ПИ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8305800" cy="55626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b="1" dirty="0" smtClean="0"/>
              <a:t>Оперативность (своевременность)</a:t>
            </a: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Это способность радиосистемы ПИ обеспечить прием и доставку сообщений или ведение переговоров в сроки, обусловленные потребностями потребителя.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dirty="0" smtClean="0"/>
              <a:t> </a:t>
            </a:r>
            <a:r>
              <a:rPr lang="ru-RU" sz="1800" b="1" dirty="0" smtClean="0"/>
              <a:t>Надежность</a:t>
            </a: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Это способность радиосистемы ПИ обеспечить непрерывное выполнение своих функций в любых условиях в течение заданного промежутка времени. Надежность зависит от технического состояния аппаратуры, состояния среды распространения радиоволн и электромагнитной обстановки.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b="1" dirty="0" smtClean="0"/>
              <a:t>Помехоустойчивость</a:t>
            </a: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Помехоустойчивость радиосвязи характеризует способность радиосистемы ПИ функционировать с заданной эффективностью при воздействии помех. Помехоустойчивость определяется видом используемых радиосигналов, способом кодирования, методом приема, отношением сигнал/ помеха на входе радиоприемника. Для количественной оценки помехоустойчивости используются показатели достоверности передачи информации.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000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b="1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1945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AF2076-6FB8-4CC6-836A-3C41B12CA81C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6356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Функциональные ПК связных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smtClean="0"/>
              <a:t>РТС ПИ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496300" cy="57531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b="1" dirty="0" smtClean="0"/>
              <a:t>Достоверность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воздействии помех работа радиосистемы ПИ может быть нарушена даже при полной аппаратурной надежности РЭС связи и управления. Это может быть, если радиосистема подавлена помехами.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Достоверность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характеризует степень точности воспроизведения переданной информации в пункте приема. Критерии оценки достоверности определяются характером и важностью передаваемых сообщений.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Достоверность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передачи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речевых  (аналоговых) сообщений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оценивается показателем артикуляции (разборчивости), определяемым отношением количества правильно принятых элементов речи (фраз, слогов, звуков) к общему числу переданных.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Достоверность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передачи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цифровых сообщений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оценивается вероятностью ошибочного приема кодовых комбинаций, символов и т. д. Допустимая вероятность ошибочного приема символа в автоматизированных системах управления имеет порядок 10</a:t>
            </a:r>
            <a:r>
              <a:rPr lang="ru-RU" sz="1800" baseline="30000" dirty="0" smtClean="0">
                <a:latin typeface="Times New Roman" pitchFamily="18" charset="0"/>
                <a:cs typeface="Times New Roman" pitchFamily="18" charset="0"/>
              </a:rPr>
              <a:t>–12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dirty="0" smtClean="0"/>
              <a:t> </a:t>
            </a:r>
            <a:r>
              <a:rPr lang="ru-RU" sz="1800" b="1" dirty="0" smtClean="0"/>
              <a:t>Скрытность</a:t>
            </a: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dirty="0" smtClean="0"/>
              <a:t> </a:t>
            </a:r>
            <a:r>
              <a:rPr lang="ru-RU" sz="1800" b="1" dirty="0" smtClean="0"/>
              <a:t>Пропускная способность</a:t>
            </a: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b="1" dirty="0" smtClean="0"/>
              <a:t> Полоса частот</a:t>
            </a: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b="1" dirty="0" smtClean="0"/>
              <a:t> Электромагнитная совместимость с другими РТ системами</a:t>
            </a: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000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b="1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2048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6A4A2-B70B-4002-B2A6-9DDC11D3BEC5}" type="slidenum">
              <a:rPr lang="ru-RU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algn="ctr" eaLnBrk="1" hangingPunct="1"/>
            <a:r>
              <a:rPr lang="ru-RU" sz="2800" smtClean="0"/>
              <a:t>Показатели качества 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305800" cy="4953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000" b="1" dirty="0" smtClean="0"/>
              <a:t>технико-экономические</a:t>
            </a:r>
            <a:r>
              <a:rPr lang="ru-RU" sz="2000" dirty="0" smtClean="0"/>
              <a:t> ПК: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Показатели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надежности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— безотказность, ремонтопригодность, долговечность (срок службы).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Показатели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технологичности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характеризуют эффективность конструкторских и технологических решений, обеспечивающих высокую производительность труда при изготовлении и ремонте продукции.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Показатели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стандартизации и унификации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показывают степень использования стандартизированных изделий и уровень унификации составных частей изделий.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Эргономические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показатели учитывают комплекс гигиенических, физиологических, психологических свойств человека, проявляющихся в производственных и бытовых процессах.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Патентно-правовые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показатели характеризуют степень патентоспособности изделия в стране и за рубежом.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Экономические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показатели отражают затраты на разработку, изготовление и эксплуатацию изделий, а также экономическую эффективность эксплуатации.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0872B9-D383-4EEA-AAB4-58AB3C62DEFD}" type="slidenum">
              <a:rPr lang="ru-RU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884238"/>
          </a:xfrm>
        </p:spPr>
        <p:txBody>
          <a:bodyPr/>
          <a:lstStyle/>
          <a:p>
            <a:pPr eaLnBrk="1" hangingPunct="1"/>
            <a:r>
              <a:rPr lang="ru-RU" smtClean="0"/>
              <a:t> Структурная схема РТС ПИ</a:t>
            </a:r>
          </a:p>
        </p:txBody>
      </p:sp>
      <p:sp>
        <p:nvSpPr>
          <p:cNvPr id="25605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038"/>
          </a:xfrm>
        </p:spPr>
        <p:txBody>
          <a:bodyPr>
            <a:normAutofit fontScale="2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mtClean="0"/>
          </a:p>
        </p:txBody>
      </p:sp>
      <p:sp>
        <p:nvSpPr>
          <p:cNvPr id="2457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4EC33-F289-42EB-BB94-0EE36B5BE320}" type="slidenum">
              <a:rPr lang="ru-RU"/>
              <a:pPr>
                <a:defRPr/>
              </a:pPr>
              <a:t>14</a:t>
            </a:fld>
            <a:endParaRPr lang="ru-RU"/>
          </a:p>
        </p:txBody>
      </p:sp>
      <p:pic>
        <p:nvPicPr>
          <p:cNvPr id="31749" name="Рисунок 4"/>
          <p:cNvPicPr>
            <a:picLocks noChangeAspect="1" noChangeArrowheads="1"/>
          </p:cNvPicPr>
          <p:nvPr/>
        </p:nvPicPr>
        <p:blipFill>
          <a:blip r:embed="rId3" cstate="print"/>
          <a:srcRect l="11389" t="10815" r="8209" b="25230"/>
          <a:stretch>
            <a:fillRect/>
          </a:stretch>
        </p:blipFill>
        <p:spPr bwMode="auto">
          <a:xfrm>
            <a:off x="838200" y="1524000"/>
            <a:ext cx="7696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63563"/>
          </a:xfrm>
        </p:spPr>
        <p:txBody>
          <a:bodyPr/>
          <a:lstStyle/>
          <a:p>
            <a:pPr eaLnBrk="1" hangingPunct="1"/>
            <a:r>
              <a:rPr lang="ru-RU" sz="2800" smtClean="0"/>
              <a:t>Кодер источника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533400"/>
            <a:ext cx="8229600" cy="6019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Сообщения 		</a:t>
            </a:r>
            <a:r>
              <a:rPr lang="ru-RU" sz="1600" dirty="0" err="1" smtClean="0"/>
              <a:t>λ</a:t>
            </a:r>
            <a:r>
              <a:rPr lang="ru-RU" sz="1600" dirty="0" smtClean="0"/>
              <a:t>(</a:t>
            </a:r>
            <a:r>
              <a:rPr lang="en-US" sz="1600" i="1" dirty="0" smtClean="0"/>
              <a:t>t</a:t>
            </a:r>
            <a:r>
              <a:rPr lang="ru-RU" sz="1600" dirty="0" smtClean="0"/>
              <a:t>) или </a:t>
            </a:r>
            <a:r>
              <a:rPr lang="ru-RU" sz="1600" b="1" dirty="0" smtClean="0"/>
              <a:t>Λ</a:t>
            </a: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2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Под кодированием в общем случае понимают преобразование алфавита источника сообщения </a:t>
            </a:r>
            <a:r>
              <a:rPr lang="en-US" sz="1600" dirty="0" smtClean="0"/>
              <a:t>A</a:t>
            </a:r>
            <a:r>
              <a:rPr lang="ru-RU" sz="1600" dirty="0" err="1" smtClean="0"/>
              <a:t>{λ</a:t>
            </a:r>
            <a:r>
              <a:rPr lang="en-US" sz="1600" i="1" baseline="-25000" dirty="0" err="1" smtClean="0"/>
              <a:t>i</a:t>
            </a:r>
            <a:r>
              <a:rPr lang="ru-RU" sz="1600" dirty="0" smtClean="0"/>
              <a:t>} ( </a:t>
            </a:r>
            <a:r>
              <a:rPr lang="en-US" sz="1600" i="1" dirty="0" err="1" smtClean="0"/>
              <a:t>i</a:t>
            </a:r>
            <a:r>
              <a:rPr lang="en-US" sz="1600" dirty="0" smtClean="0"/>
              <a:t> </a:t>
            </a:r>
            <a:r>
              <a:rPr lang="ru-RU" sz="1600" dirty="0" smtClean="0"/>
              <a:t>= 1, 2, …, </a:t>
            </a:r>
            <a:r>
              <a:rPr lang="en-US" sz="1600" i="1" dirty="0" smtClean="0"/>
              <a:t>K</a:t>
            </a:r>
            <a:r>
              <a:rPr lang="ru-RU" sz="1600" dirty="0" smtClean="0"/>
              <a:t>) в алфавит некоторым образом выбранных кодовых символов R{</a:t>
            </a:r>
            <a:r>
              <a:rPr lang="en-US" sz="1600" i="1" dirty="0" err="1" smtClean="0"/>
              <a:t>x</a:t>
            </a:r>
            <a:r>
              <a:rPr lang="en-US" sz="1600" i="1" baseline="-25000" dirty="0" err="1" smtClean="0"/>
              <a:t>j</a:t>
            </a:r>
            <a:r>
              <a:rPr lang="ru-RU" sz="1600" dirty="0" smtClean="0"/>
              <a:t>} ( </a:t>
            </a:r>
            <a:r>
              <a:rPr lang="en-US" sz="1600" i="1" dirty="0" smtClean="0"/>
              <a:t>j</a:t>
            </a:r>
            <a:r>
              <a:rPr lang="en-US" sz="1600" dirty="0" smtClean="0"/>
              <a:t> </a:t>
            </a:r>
            <a:r>
              <a:rPr lang="ru-RU" sz="1600" dirty="0" smtClean="0"/>
              <a:t>= 1, 2, …, </a:t>
            </a:r>
            <a:r>
              <a:rPr lang="en-US" sz="1600" i="1" dirty="0" smtClean="0"/>
              <a:t>N</a:t>
            </a:r>
            <a:r>
              <a:rPr lang="ru-RU" sz="1600" dirty="0" smtClean="0"/>
              <a:t>).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Обычно (но не обязательно) размер алфавита кодовых символов R{</a:t>
            </a:r>
            <a:r>
              <a:rPr lang="en-US" sz="1600" i="1" dirty="0" err="1" smtClean="0"/>
              <a:t>x</a:t>
            </a:r>
            <a:r>
              <a:rPr lang="en-US" sz="1600" i="1" baseline="-25000" dirty="0" err="1" smtClean="0"/>
              <a:t>j</a:t>
            </a:r>
            <a:r>
              <a:rPr lang="ru-RU" sz="1600" dirty="0" smtClean="0"/>
              <a:t>} меньше или намного меньше размера алфавита источника </a:t>
            </a:r>
            <a:r>
              <a:rPr lang="en-US" sz="1600" dirty="0" smtClean="0"/>
              <a:t>A</a:t>
            </a:r>
            <a:r>
              <a:rPr lang="ru-RU" sz="1600" dirty="0" err="1" smtClean="0"/>
              <a:t>{λ</a:t>
            </a:r>
            <a:r>
              <a:rPr lang="en-US" sz="1600" i="1" baseline="-25000" dirty="0" err="1" smtClean="0"/>
              <a:t>i</a:t>
            </a:r>
            <a:r>
              <a:rPr lang="ru-RU" sz="1600" dirty="0" smtClean="0"/>
              <a:t>}.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Кодирование сообщений может преследовать различные цели: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1600" dirty="0" smtClean="0"/>
              <a:t>	</a:t>
            </a:r>
            <a:r>
              <a:rPr lang="ru-RU" sz="1600" dirty="0" smtClean="0"/>
              <a:t>		– сокращение объема передаваемых данных (сжатие данных);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1600" dirty="0" smtClean="0"/>
              <a:t>	</a:t>
            </a:r>
            <a:r>
              <a:rPr lang="ru-RU" sz="1600" dirty="0" smtClean="0"/>
              <a:t>		– увеличение количества информации, передаваемой за единицу времени;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1600" dirty="0" smtClean="0"/>
              <a:t>	</a:t>
            </a:r>
            <a:r>
              <a:rPr lang="ru-RU" sz="1600" dirty="0" smtClean="0"/>
              <a:t>		– повышение достоверности передачи;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1600" dirty="0" smtClean="0"/>
              <a:t>	</a:t>
            </a:r>
            <a:r>
              <a:rPr lang="ru-RU" sz="1600" dirty="0" smtClean="0"/>
              <a:t>		– обеспечение секретности при передаче и т.д.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b="1" dirty="0" smtClean="0"/>
              <a:t>Под кодированием источника в РТС ПИ будем понимать сокращение объема (сжатие) информации с целью повышения скорости ее передачи или сокращения полосы частот, требуемой для передачи.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i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На выходе кодера источника по передаваемому сообщению </a:t>
            </a:r>
            <a:r>
              <a:rPr lang="ru-RU" sz="1600" dirty="0" err="1" smtClean="0"/>
              <a:t>λ</a:t>
            </a:r>
            <a:r>
              <a:rPr lang="ru-RU" sz="1600" dirty="0" smtClean="0"/>
              <a:t>(</a:t>
            </a:r>
            <a:r>
              <a:rPr lang="ru-RU" sz="1600" dirty="0" err="1" smtClean="0"/>
              <a:t>t</a:t>
            </a:r>
            <a:r>
              <a:rPr lang="ru-RU" sz="1600" dirty="0" smtClean="0"/>
              <a:t>) или </a:t>
            </a:r>
            <a:r>
              <a:rPr lang="ru-RU" sz="1600" b="1" dirty="0" smtClean="0"/>
              <a:t>Λ</a:t>
            </a:r>
            <a:r>
              <a:rPr lang="ru-RU" sz="1600" dirty="0" smtClean="0"/>
              <a:t> формируется последовательность кодовых символов </a:t>
            </a:r>
            <a:r>
              <a:rPr lang="ru-RU" sz="1600" b="1" dirty="0" smtClean="0"/>
              <a:t>X</a:t>
            </a:r>
            <a:r>
              <a:rPr lang="ru-RU" sz="1600" dirty="0" smtClean="0"/>
              <a:t>, называемая </a:t>
            </a:r>
            <a:r>
              <a:rPr lang="ru-RU" sz="1600" i="1" dirty="0" smtClean="0"/>
              <a:t>информационной последовательностью</a:t>
            </a:r>
            <a:r>
              <a:rPr lang="ru-RU" sz="1600" dirty="0" smtClean="0"/>
              <a:t>, допускающая абсолютно точное (или приближенное) восстановление исходного сообщения и имеющая, по возможности, как можно меньший размер.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000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b="1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2560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148D7-8CF4-415C-8F35-BF55A370295F}" type="slidenum">
              <a:rPr lang="ru-RU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ru-RU" sz="2800" smtClean="0"/>
              <a:t>Кодер канала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305800" cy="5715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Кодирование в канале, или помехоустойчивое кодирование, представляет собой способ обработки передаваемых данных, обеспечивающий уменьшение количества ошибок, возникающих в процессе передачи по каналу с помехами.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При помехоустойчивом кодировании в передаваемые сообщения вносится специальным образом организованная избыточность (в передаваемые кодовые последовательности добавляются избыточные символы), позволяющая на приемной стороне обнаруживать и исправлять возникающие ошибки.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Если при кодировании источника производится устранение </a:t>
            </a:r>
            <a:r>
              <a:rPr lang="ru-RU" sz="1800" i="1" dirty="0" smtClean="0"/>
              <a:t>естественной</a:t>
            </a:r>
            <a:r>
              <a:rPr lang="ru-RU" sz="1800" dirty="0" smtClean="0"/>
              <a:t> </a:t>
            </a:r>
            <a:r>
              <a:rPr lang="ru-RU" sz="1800" i="1" dirty="0" smtClean="0"/>
              <a:t>избыточности</a:t>
            </a:r>
            <a:r>
              <a:rPr lang="ru-RU" sz="1800" dirty="0" smtClean="0"/>
              <a:t>, имеющей место в сообщении, то при кодировании в канале </a:t>
            </a:r>
            <a:r>
              <a:rPr lang="ru-RU" sz="1800" i="1" dirty="0" smtClean="0"/>
              <a:t>избыточность</a:t>
            </a:r>
            <a:r>
              <a:rPr lang="ru-RU" sz="1800" dirty="0" smtClean="0"/>
              <a:t> в передаваемое сообщение сознательно </a:t>
            </a:r>
            <a:r>
              <a:rPr lang="ru-RU" sz="1800" i="1" dirty="0" smtClean="0"/>
              <a:t>вносится</a:t>
            </a:r>
            <a:r>
              <a:rPr lang="ru-RU" sz="1800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На выходе кодера канала в результате формируется последовательность кодовых символов </a:t>
            </a:r>
            <a:r>
              <a:rPr lang="en-US" sz="1800" b="1" i="1" dirty="0" smtClean="0"/>
              <a:t>Y</a:t>
            </a:r>
            <a:r>
              <a:rPr lang="ru-RU" sz="1800" dirty="0" smtClean="0"/>
              <a:t>(</a:t>
            </a:r>
            <a:r>
              <a:rPr lang="ru-RU" sz="1800" b="1" i="1" dirty="0" smtClean="0"/>
              <a:t>Х</a:t>
            </a:r>
            <a:r>
              <a:rPr lang="ru-RU" sz="1800" dirty="0" smtClean="0"/>
              <a:t>), называемая </a:t>
            </a:r>
            <a:r>
              <a:rPr lang="ru-RU" sz="1800" i="1" dirty="0" smtClean="0"/>
              <a:t>кодовой последовательностью.</a:t>
            </a: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000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b="1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2662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CD420-CBEE-4CB9-971D-FCC53538AC81}" type="slidenum">
              <a:rPr lang="ru-RU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ru-RU" sz="2800" smtClean="0"/>
              <a:t>Модулятор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305800" cy="5715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Назначение - согласование сообщения источника</a:t>
            </a:r>
            <a:r>
              <a:rPr lang="ru-RU" sz="1800" i="1" dirty="0" smtClean="0"/>
              <a:t> </a:t>
            </a:r>
            <a:r>
              <a:rPr lang="ru-RU" sz="1800" dirty="0" smtClean="0"/>
              <a:t>или кодовых последовательностей, вырабатываемых кодером, с каналом связи</a:t>
            </a:r>
            <a:r>
              <a:rPr lang="ru-RU" sz="1800" i="1" dirty="0" smtClean="0"/>
              <a:t> </a:t>
            </a:r>
            <a:r>
              <a:rPr lang="ru-RU" sz="1800" dirty="0" smtClean="0"/>
              <a:t>и обеспечение возможности одновременной передачи большого числа сообщений по общему каналу связи (радиоканалу).</a:t>
            </a:r>
            <a:endParaRPr lang="en-US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Большинство непрерывных </a:t>
            </a:r>
            <a:r>
              <a:rPr lang="ru-RU" sz="1800" dirty="0" err="1" smtClean="0"/>
              <a:t>λ</a:t>
            </a:r>
            <a:r>
              <a:rPr lang="ru-RU" sz="1800" dirty="0" smtClean="0"/>
              <a:t>(</a:t>
            </a:r>
            <a:r>
              <a:rPr lang="en-US" sz="1800" i="1" dirty="0" smtClean="0"/>
              <a:t>t</a:t>
            </a:r>
            <a:r>
              <a:rPr lang="ru-RU" sz="1800" dirty="0" smtClean="0"/>
              <a:t>)</a:t>
            </a:r>
            <a:r>
              <a:rPr lang="ru-RU" sz="1800" i="1" dirty="0" smtClean="0"/>
              <a:t> </a:t>
            </a:r>
            <a:r>
              <a:rPr lang="ru-RU" sz="1800" dirty="0" smtClean="0"/>
              <a:t>и дискретных </a:t>
            </a:r>
            <a:r>
              <a:rPr lang="ru-RU" sz="1800" b="1" dirty="0" smtClean="0"/>
              <a:t>Λ</a:t>
            </a:r>
            <a:r>
              <a:rPr lang="ru-RU" sz="1800" i="1" dirty="0" smtClean="0"/>
              <a:t> </a:t>
            </a:r>
            <a:r>
              <a:rPr lang="ru-RU" sz="1800" dirty="0" smtClean="0"/>
              <a:t>сообщений, подлежащих передаче, и последовательности кодовых символов – </a:t>
            </a:r>
            <a:r>
              <a:rPr lang="en-US" sz="1800" b="1" dirty="0" smtClean="0"/>
              <a:t>X</a:t>
            </a:r>
            <a:r>
              <a:rPr lang="ru-RU" sz="1800" dirty="0" smtClean="0"/>
              <a:t> и </a:t>
            </a:r>
            <a:r>
              <a:rPr lang="en-US" sz="1800" b="1" dirty="0" smtClean="0"/>
              <a:t>Y</a:t>
            </a:r>
            <a:r>
              <a:rPr lang="en-US" sz="1800" dirty="0" smtClean="0"/>
              <a:t> </a:t>
            </a:r>
            <a:r>
              <a:rPr lang="ru-RU" sz="1800" dirty="0" smtClean="0"/>
              <a:t>– представляют собой сравнительно низкочастотные сигналы с относительно широкой полосой Δ</a:t>
            </a:r>
            <a:r>
              <a:rPr lang="en-US" sz="1800" i="1" dirty="0" smtClean="0"/>
              <a:t>f</a:t>
            </a:r>
            <a:r>
              <a:rPr lang="en-US" sz="1800" dirty="0" smtClean="0"/>
              <a:t> </a:t>
            </a:r>
            <a:r>
              <a:rPr lang="ru-RU" sz="1800" dirty="0" smtClean="0"/>
              <a:t>&lt; 1 МГц</a:t>
            </a:r>
            <a:r>
              <a:rPr lang="ru-RU" sz="1800" i="1" dirty="0" smtClean="0"/>
              <a:t>, </a:t>
            </a:r>
            <a:r>
              <a:rPr lang="ru-RU" sz="1800" dirty="0" smtClean="0"/>
              <a:t>Δ</a:t>
            </a:r>
            <a:r>
              <a:rPr lang="en-US" sz="1800" i="1" dirty="0" smtClean="0"/>
              <a:t>f </a:t>
            </a:r>
            <a:r>
              <a:rPr lang="ru-RU" sz="1800" i="1" dirty="0" smtClean="0"/>
              <a:t>~ </a:t>
            </a:r>
            <a:r>
              <a:rPr lang="en-US" sz="1800" i="1" dirty="0" smtClean="0"/>
              <a:t>f</a:t>
            </a:r>
            <a:r>
              <a:rPr lang="ru-RU" sz="1800" baseline="-25000" dirty="0" smtClean="0"/>
              <a:t>0</a:t>
            </a:r>
            <a:r>
              <a:rPr lang="ru-RU" sz="1800" i="1" dirty="0" smtClean="0"/>
              <a:t> </a:t>
            </a:r>
            <a:r>
              <a:rPr lang="ru-RU" sz="1800" dirty="0" smtClean="0"/>
              <a:t>). В то же время эффективная передача с использованием электромагнитных колебаний (радиоволн) возможна лишь для достаточно высокочастотных сигналов </a:t>
            </a:r>
            <a:r>
              <a:rPr lang="ru-RU" sz="1800" i="1" dirty="0" smtClean="0"/>
              <a:t>(</a:t>
            </a:r>
            <a:r>
              <a:rPr lang="en-US" sz="1800" i="1" dirty="0" smtClean="0"/>
              <a:t>f</a:t>
            </a:r>
            <a:r>
              <a:rPr lang="ru-RU" sz="1800" baseline="-25000" dirty="0" smtClean="0"/>
              <a:t>0</a:t>
            </a:r>
            <a:r>
              <a:rPr lang="ru-RU" sz="1800" dirty="0" smtClean="0"/>
              <a:t> </a:t>
            </a:r>
            <a:r>
              <a:rPr lang="ru-RU" sz="1800" i="1" dirty="0" smtClean="0"/>
              <a:t>≥</a:t>
            </a:r>
            <a:r>
              <a:rPr lang="ru-RU" sz="1800" dirty="0" smtClean="0"/>
              <a:t> 1 … 1000 МГц и выше) с относительно узкополосными спектрами (Δ</a:t>
            </a:r>
            <a:r>
              <a:rPr lang="en-US" sz="1800" i="1" dirty="0" smtClean="0"/>
              <a:t>f </a:t>
            </a:r>
            <a:r>
              <a:rPr lang="ru-RU" sz="1800" i="1" dirty="0" smtClean="0"/>
              <a:t>&lt;&lt; </a:t>
            </a:r>
            <a:r>
              <a:rPr lang="en-US" sz="1800" i="1" dirty="0" smtClean="0"/>
              <a:t>f</a:t>
            </a:r>
            <a:r>
              <a:rPr lang="ru-RU" sz="1800" baseline="-25000" dirty="0" smtClean="0"/>
              <a:t>0</a:t>
            </a:r>
            <a:r>
              <a:rPr lang="ru-RU" sz="1800" dirty="0" smtClean="0"/>
              <a:t> ).</a:t>
            </a:r>
            <a:endParaRPr lang="en-US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Поэтому модулятор должен преобразовать сообщения источника </a:t>
            </a:r>
            <a:r>
              <a:rPr lang="ru-RU" sz="1800" dirty="0" err="1" smtClean="0"/>
              <a:t>λ</a:t>
            </a:r>
            <a:r>
              <a:rPr lang="ru-RU" sz="1800" dirty="0" smtClean="0"/>
              <a:t>(</a:t>
            </a:r>
            <a:r>
              <a:rPr lang="en-US" sz="1800" i="1" dirty="0" smtClean="0"/>
              <a:t>t</a:t>
            </a:r>
            <a:r>
              <a:rPr lang="ru-RU" sz="1800" dirty="0" smtClean="0"/>
              <a:t>)</a:t>
            </a:r>
            <a:r>
              <a:rPr lang="ru-RU" sz="1800" i="1" dirty="0" smtClean="0"/>
              <a:t> </a:t>
            </a:r>
            <a:r>
              <a:rPr lang="ru-RU" sz="1800" dirty="0" smtClean="0"/>
              <a:t>(</a:t>
            </a:r>
            <a:r>
              <a:rPr lang="ru-RU" sz="1800" b="1" dirty="0" smtClean="0"/>
              <a:t>Λ</a:t>
            </a:r>
            <a:r>
              <a:rPr lang="ru-RU" sz="1800" dirty="0" smtClean="0"/>
              <a:t>)</a:t>
            </a:r>
            <a:r>
              <a:rPr lang="ru-RU" sz="1800" i="1" dirty="0" smtClean="0"/>
              <a:t> </a:t>
            </a:r>
            <a:r>
              <a:rPr lang="ru-RU" sz="1800" dirty="0" smtClean="0"/>
              <a:t>или соответствующие им кодовые последовательности </a:t>
            </a:r>
            <a:r>
              <a:rPr lang="en-US" sz="1800" b="1" dirty="0" smtClean="0"/>
              <a:t>X</a:t>
            </a:r>
            <a:r>
              <a:rPr lang="ru-RU" sz="1800" dirty="0" smtClean="0"/>
              <a:t> и </a:t>
            </a:r>
            <a:r>
              <a:rPr lang="en-US" sz="1800" b="1" dirty="0" smtClean="0"/>
              <a:t>Y</a:t>
            </a:r>
            <a:r>
              <a:rPr lang="en-US" sz="1800" i="1" dirty="0" smtClean="0"/>
              <a:t> </a:t>
            </a:r>
            <a:r>
              <a:rPr lang="ru-RU" sz="1800" dirty="0" smtClean="0"/>
              <a:t>в сигналы</a:t>
            </a:r>
            <a:r>
              <a:rPr lang="ru-RU" sz="1800" i="1" dirty="0" smtClean="0"/>
              <a:t> </a:t>
            </a:r>
            <a:r>
              <a:rPr lang="en-US" sz="1800" b="1" i="1" dirty="0" smtClean="0"/>
              <a:t>S</a:t>
            </a:r>
            <a:r>
              <a:rPr lang="ru-RU" sz="1800" b="1" dirty="0" smtClean="0"/>
              <a:t>(</a:t>
            </a:r>
            <a:r>
              <a:rPr lang="en-US" sz="1800" b="1" i="1" dirty="0" smtClean="0"/>
              <a:t>t</a:t>
            </a:r>
            <a:r>
              <a:rPr lang="ru-RU" sz="1800" b="1" i="1" dirty="0" smtClean="0"/>
              <a:t>, </a:t>
            </a:r>
            <a:r>
              <a:rPr lang="en-US" sz="1800" b="1" i="1" dirty="0" smtClean="0"/>
              <a:t>X(</a:t>
            </a:r>
            <a:r>
              <a:rPr lang="ru-RU" sz="1800" b="1" dirty="0" err="1" smtClean="0"/>
              <a:t>λ</a:t>
            </a:r>
            <a:r>
              <a:rPr lang="ru-RU" sz="1800" b="1" dirty="0" smtClean="0"/>
              <a:t>(</a:t>
            </a:r>
            <a:r>
              <a:rPr lang="en-US" sz="1800" b="1" i="1" dirty="0" smtClean="0"/>
              <a:t>t</a:t>
            </a:r>
            <a:r>
              <a:rPr lang="ru-RU" sz="1800" b="1" dirty="0" smtClean="0"/>
              <a:t>)</a:t>
            </a:r>
            <a:r>
              <a:rPr lang="en-US" sz="1800" b="1" dirty="0" smtClean="0"/>
              <a:t>) )</a:t>
            </a:r>
            <a:r>
              <a:rPr lang="ru-RU" sz="1800" i="1" dirty="0" smtClean="0"/>
              <a:t>, </a:t>
            </a:r>
            <a:r>
              <a:rPr lang="en-US" sz="1800" b="1" i="1" dirty="0" smtClean="0"/>
              <a:t>S</a:t>
            </a:r>
            <a:r>
              <a:rPr lang="ru-RU" sz="1800" b="1" dirty="0" smtClean="0"/>
              <a:t>( </a:t>
            </a:r>
            <a:r>
              <a:rPr lang="en-US" sz="1800" b="1" i="1" dirty="0" smtClean="0"/>
              <a:t>t</a:t>
            </a:r>
            <a:r>
              <a:rPr lang="ru-RU" sz="1800" b="1" i="1" dirty="0" smtClean="0"/>
              <a:t>, </a:t>
            </a:r>
            <a:r>
              <a:rPr lang="en-US" sz="1800" b="1" i="1" dirty="0" smtClean="0"/>
              <a:t>Y</a:t>
            </a:r>
            <a:r>
              <a:rPr lang="ru-RU" sz="1800" b="1" i="1" dirty="0" err="1" smtClean="0"/>
              <a:t>(</a:t>
            </a:r>
            <a:r>
              <a:rPr lang="ru-RU" sz="1800" b="1" dirty="0" err="1" smtClean="0"/>
              <a:t>λ</a:t>
            </a:r>
            <a:r>
              <a:rPr lang="ru-RU" sz="1800" b="1" dirty="0" smtClean="0"/>
              <a:t>(</a:t>
            </a:r>
            <a:r>
              <a:rPr lang="en-US" sz="1800" b="1" i="1" dirty="0" smtClean="0"/>
              <a:t>t</a:t>
            </a:r>
            <a:r>
              <a:rPr lang="ru-RU" sz="1800" b="1" dirty="0" smtClean="0"/>
              <a:t>)) )</a:t>
            </a:r>
            <a:r>
              <a:rPr lang="ru-RU" sz="1800" dirty="0" smtClean="0"/>
              <a:t> (наложить сообщения на сигналы), свойства которых обеспечивали бы им возможность эффективной передачи по радиоканалу (или другим существующим каналам связи – телефонным, оптическим и т.д.).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000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b="1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2765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FB20A-93EF-4CB4-8A01-8E3770C3835F}" type="slidenum">
              <a:rPr lang="ru-RU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ru-RU" sz="2800" smtClean="0"/>
              <a:t>Канал связи (радиоканал)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305800" cy="5715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Физические свойства радиоканала как среды распространения электромагнитных волн являются предметом подробного изучения в курсах “Электродинамика” и “Распространение радиоволн”.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Радиоканал  =   </a:t>
            </a:r>
            <a:r>
              <a:rPr lang="ru-RU" sz="1600" i="1" dirty="0" smtClean="0"/>
              <a:t>звено РТС ПИ</a:t>
            </a: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i="1" dirty="0" smtClean="0"/>
              <a:t>		</a:t>
            </a:r>
            <a:r>
              <a:rPr lang="ru-RU" sz="1600" dirty="0" smtClean="0"/>
              <a:t>на входе </a:t>
            </a:r>
            <a:r>
              <a:rPr lang="ru-RU" sz="1600" i="1" dirty="0" smtClean="0"/>
              <a:t>сигнал передатчика </a:t>
            </a:r>
            <a:r>
              <a:rPr lang="en-US" sz="1600" i="1" dirty="0" smtClean="0"/>
              <a:t>S</a:t>
            </a:r>
            <a:r>
              <a:rPr lang="ru-RU" sz="1600" i="1" dirty="0" smtClean="0"/>
              <a:t>(</a:t>
            </a:r>
            <a:r>
              <a:rPr lang="en-US" sz="1600" i="1" dirty="0" smtClean="0"/>
              <a:t>t</a:t>
            </a:r>
            <a:r>
              <a:rPr lang="ru-RU" sz="1600" i="1" dirty="0" smtClean="0"/>
              <a:t>, Х(</a:t>
            </a:r>
            <a:r>
              <a:rPr lang="ru-RU" sz="1600" b="1" dirty="0" smtClean="0"/>
              <a:t>Λ</a:t>
            </a:r>
            <a:r>
              <a:rPr lang="ru-RU" sz="1600" i="1" dirty="0" smtClean="0"/>
              <a:t>) ) или </a:t>
            </a:r>
            <a:r>
              <a:rPr lang="en-US" sz="1600" i="1" dirty="0" smtClean="0"/>
              <a:t>S</a:t>
            </a:r>
            <a:r>
              <a:rPr lang="ru-RU" sz="1600" i="1" dirty="0" smtClean="0"/>
              <a:t>( </a:t>
            </a:r>
            <a:r>
              <a:rPr lang="en-US" sz="1600" i="1" dirty="0" smtClean="0"/>
              <a:t>t</a:t>
            </a:r>
            <a:r>
              <a:rPr lang="ru-RU" sz="1600" i="1" dirty="0" smtClean="0"/>
              <a:t>, </a:t>
            </a:r>
            <a:r>
              <a:rPr lang="en-US" sz="1600" i="1" dirty="0" smtClean="0"/>
              <a:t>Y</a:t>
            </a:r>
            <a:r>
              <a:rPr lang="ru-RU" sz="1600" i="1" dirty="0" err="1" smtClean="0"/>
              <a:t>(λ</a:t>
            </a:r>
            <a:r>
              <a:rPr lang="ru-RU" sz="1600" i="1" dirty="0" smtClean="0"/>
              <a:t>(</a:t>
            </a:r>
            <a:r>
              <a:rPr lang="en-US" sz="1600" i="1" dirty="0" smtClean="0"/>
              <a:t>t</a:t>
            </a:r>
            <a:r>
              <a:rPr lang="ru-RU" sz="1600" i="1" dirty="0" smtClean="0"/>
              <a:t>)) )</a:t>
            </a: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		на выходе </a:t>
            </a:r>
            <a:r>
              <a:rPr lang="ru-RU" sz="1600" i="1" dirty="0" smtClean="0"/>
              <a:t>сигнал </a:t>
            </a:r>
            <a:r>
              <a:rPr lang="en-US" sz="1600" i="1" dirty="0" smtClean="0"/>
              <a:t>U</a:t>
            </a:r>
            <a:r>
              <a:rPr lang="ru-RU" sz="1600" i="1" dirty="0" smtClean="0"/>
              <a:t>(</a:t>
            </a:r>
            <a:r>
              <a:rPr lang="en-US" sz="1600" i="1" dirty="0" smtClean="0"/>
              <a:t>t</a:t>
            </a:r>
            <a:r>
              <a:rPr lang="ru-RU" sz="1600" i="1" dirty="0" smtClean="0"/>
              <a:t>)  =  принятое колебание</a:t>
            </a: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	Принимаемое колебание </a:t>
            </a:r>
            <a:r>
              <a:rPr lang="en-US" sz="1600" i="1" dirty="0" smtClean="0"/>
              <a:t>U</a:t>
            </a:r>
            <a:r>
              <a:rPr lang="ru-RU" sz="1600" i="1" dirty="0" smtClean="0"/>
              <a:t>(</a:t>
            </a:r>
            <a:r>
              <a:rPr lang="en-US" sz="1600" i="1" dirty="0" smtClean="0"/>
              <a:t>t</a:t>
            </a:r>
            <a:r>
              <a:rPr lang="ru-RU" sz="1600" i="1" dirty="0" smtClean="0"/>
              <a:t>) </a:t>
            </a:r>
            <a:r>
              <a:rPr lang="ru-RU" sz="1600" dirty="0" smtClean="0"/>
              <a:t>имеет вид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 </a:t>
            </a:r>
            <a:r>
              <a:rPr lang="en-US" sz="1600" i="1" dirty="0" smtClean="0"/>
              <a:t>U</a:t>
            </a:r>
            <a:r>
              <a:rPr lang="ru-RU" sz="1600" i="1" dirty="0" smtClean="0"/>
              <a:t>(</a:t>
            </a:r>
            <a:r>
              <a:rPr lang="en-US" sz="1600" i="1" dirty="0" smtClean="0"/>
              <a:t>t</a:t>
            </a:r>
            <a:r>
              <a:rPr lang="ru-RU" sz="1600" i="1" dirty="0" smtClean="0"/>
              <a:t>) = </a:t>
            </a:r>
            <a:r>
              <a:rPr lang="en-US" sz="1600" i="1" dirty="0" smtClean="0"/>
              <a:t>ε</a:t>
            </a:r>
            <a:r>
              <a:rPr lang="ru-RU" sz="1600" i="1" dirty="0" smtClean="0"/>
              <a:t> · </a:t>
            </a:r>
            <a:r>
              <a:rPr lang="en-US" sz="1600" i="1" dirty="0" smtClean="0"/>
              <a:t>S</a:t>
            </a:r>
            <a:r>
              <a:rPr lang="ru-RU" sz="1600" i="1" dirty="0" smtClean="0"/>
              <a:t>(</a:t>
            </a:r>
            <a:r>
              <a:rPr lang="en-US" sz="1600" i="1" dirty="0" smtClean="0"/>
              <a:t>t</a:t>
            </a:r>
            <a:r>
              <a:rPr lang="ru-RU" sz="1600" i="1" dirty="0" smtClean="0"/>
              <a:t> – </a:t>
            </a:r>
            <a:r>
              <a:rPr lang="en-US" sz="1600" i="1" dirty="0" smtClean="0"/>
              <a:t>τ</a:t>
            </a:r>
            <a:r>
              <a:rPr lang="ru-RU" sz="1600" i="1" dirty="0" smtClean="0"/>
              <a:t>, </a:t>
            </a:r>
            <a:r>
              <a:rPr lang="en-US" sz="1600" i="1" dirty="0" smtClean="0"/>
              <a:t>Y</a:t>
            </a:r>
            <a:r>
              <a:rPr lang="ru-RU" sz="1600" i="1" dirty="0" err="1" smtClean="0"/>
              <a:t>(λ</a:t>
            </a:r>
            <a:r>
              <a:rPr lang="ru-RU" sz="1600" i="1" dirty="0" smtClean="0"/>
              <a:t>(</a:t>
            </a:r>
            <a:r>
              <a:rPr lang="en-US" sz="1600" i="1" dirty="0" smtClean="0"/>
              <a:t>t</a:t>
            </a:r>
            <a:r>
              <a:rPr lang="ru-RU" sz="1600" i="1" dirty="0" smtClean="0"/>
              <a:t>)) ) + </a:t>
            </a:r>
            <a:r>
              <a:rPr lang="en-US" sz="1600" i="1" dirty="0" smtClean="0"/>
              <a:t>n</a:t>
            </a:r>
            <a:r>
              <a:rPr lang="ru-RU" sz="1600" i="1" dirty="0" smtClean="0"/>
              <a:t>(</a:t>
            </a:r>
            <a:r>
              <a:rPr lang="en-US" sz="1600" i="1" dirty="0" smtClean="0"/>
              <a:t>t</a:t>
            </a:r>
            <a:r>
              <a:rPr lang="ru-RU" sz="1600" i="1" dirty="0" smtClean="0"/>
              <a:t>),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 </a:t>
            </a:r>
            <a:r>
              <a:rPr lang="en-US" sz="1600" dirty="0" smtClean="0"/>
              <a:t>	</a:t>
            </a:r>
            <a:r>
              <a:rPr lang="ru-RU" sz="1600" dirty="0" smtClean="0"/>
              <a:t>где </a:t>
            </a:r>
            <a:r>
              <a:rPr lang="en-US" sz="1600" i="1" dirty="0" smtClean="0"/>
              <a:t>ε</a:t>
            </a:r>
            <a:r>
              <a:rPr lang="en-US" sz="1600" dirty="0" smtClean="0"/>
              <a:t> </a:t>
            </a:r>
            <a:r>
              <a:rPr lang="ru-RU" sz="1600" dirty="0" smtClean="0"/>
              <a:t>- затухание, </a:t>
            </a:r>
            <a:r>
              <a:rPr lang="en-US" sz="1600" i="1" dirty="0" smtClean="0"/>
              <a:t>τ</a:t>
            </a:r>
            <a:r>
              <a:rPr lang="en-US" sz="1600" dirty="0" smtClean="0"/>
              <a:t> </a:t>
            </a:r>
            <a:r>
              <a:rPr lang="ru-RU" sz="1600" dirty="0" smtClean="0"/>
              <a:t>- временное запаздывание, </a:t>
            </a:r>
            <a:r>
              <a:rPr lang="en-US" sz="1600" i="1" dirty="0" smtClean="0"/>
              <a:t>n</a:t>
            </a:r>
            <a:r>
              <a:rPr lang="ru-RU" sz="1600" i="1" dirty="0" smtClean="0"/>
              <a:t>(</a:t>
            </a:r>
            <a:r>
              <a:rPr lang="en-US" sz="1600" i="1" dirty="0" smtClean="0"/>
              <a:t>t</a:t>
            </a:r>
            <a:r>
              <a:rPr lang="ru-RU" sz="1600" i="1" dirty="0" smtClean="0"/>
              <a:t>) </a:t>
            </a:r>
            <a:r>
              <a:rPr lang="ru-RU" sz="1600" dirty="0" smtClean="0"/>
              <a:t>– шумы в канале связи.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000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b="1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2867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B70D23-9DCE-45B6-B8C3-5D605C7D5639}" type="slidenum">
              <a:rPr lang="ru-RU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ru-RU" sz="2800" smtClean="0"/>
              <a:t>Приемник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305800" cy="5715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i="1" dirty="0" smtClean="0"/>
              <a:t>	</a:t>
            </a:r>
            <a:r>
              <a:rPr lang="ru-RU" sz="2000" i="1" dirty="0" smtClean="0"/>
              <a:t> </a:t>
            </a:r>
            <a:r>
              <a:rPr lang="ru-RU" sz="2000" dirty="0" smtClean="0"/>
              <a:t>Назначение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с максимально возможной точностью по принятому колебанию </a:t>
            </a:r>
            <a:r>
              <a:rPr lang="en-US" sz="1800" i="1" dirty="0" smtClean="0"/>
              <a:t>U</a:t>
            </a:r>
            <a:r>
              <a:rPr lang="ru-RU" sz="1800" i="1" dirty="0" smtClean="0"/>
              <a:t>(</a:t>
            </a:r>
            <a:r>
              <a:rPr lang="en-US" sz="1800" i="1" dirty="0" smtClean="0"/>
              <a:t>t</a:t>
            </a:r>
            <a:r>
              <a:rPr lang="ru-RU" sz="1800" i="1" dirty="0" smtClean="0"/>
              <a:t>) </a:t>
            </a:r>
            <a:r>
              <a:rPr lang="ru-RU" sz="1800" dirty="0" smtClean="0"/>
              <a:t>воспроизвести на своем выходе переданное сообщение </a:t>
            </a:r>
            <a:r>
              <a:rPr lang="ru-RU" sz="1800" i="1" dirty="0" err="1" smtClean="0"/>
              <a:t>λ</a:t>
            </a:r>
            <a:r>
              <a:rPr lang="ru-RU" sz="1800" i="1" dirty="0" smtClean="0"/>
              <a:t>(</a:t>
            </a:r>
            <a:r>
              <a:rPr lang="en-US" sz="1800" i="1" dirty="0" smtClean="0"/>
              <a:t>t</a:t>
            </a:r>
            <a:r>
              <a:rPr lang="ru-RU" sz="1800" i="1" dirty="0" smtClean="0"/>
              <a:t>) </a:t>
            </a:r>
            <a:r>
              <a:rPr lang="ru-RU" sz="1800" dirty="0" smtClean="0"/>
              <a:t>или Λ. Принятое (воспроизведенное) сообщение из-за наличия помех в общем случае отличается от посланного.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Принятое сообщение будем называть оценкой (имеется в виду оценкой сообщения) и обозначать тем же символом, что и посланное сообщение, но со знаком *: </a:t>
            </a:r>
            <a:r>
              <a:rPr lang="ru-RU" sz="1800" i="1" dirty="0" err="1" smtClean="0"/>
              <a:t>λ</a:t>
            </a:r>
            <a:r>
              <a:rPr lang="ru-RU" sz="1800" i="1" dirty="0" smtClean="0"/>
              <a:t>*(</a:t>
            </a:r>
            <a:r>
              <a:rPr lang="en-US" sz="1800" i="1" dirty="0" smtClean="0"/>
              <a:t>t</a:t>
            </a:r>
            <a:r>
              <a:rPr lang="ru-RU" sz="1800" i="1" dirty="0" smtClean="0"/>
              <a:t>) </a:t>
            </a:r>
            <a:r>
              <a:rPr lang="ru-RU" sz="1800" dirty="0" smtClean="0"/>
              <a:t>или Λ*.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Процесс воспроизведения </a:t>
            </a:r>
            <a:r>
              <a:rPr lang="ru-RU" sz="1800" i="1" dirty="0" smtClean="0"/>
              <a:t>оценки сообщения </a:t>
            </a:r>
            <a:r>
              <a:rPr lang="ru-RU" sz="1800" dirty="0" smtClean="0"/>
              <a:t>по </a:t>
            </a:r>
            <a:r>
              <a:rPr lang="ru-RU" sz="1800" i="1" dirty="0" smtClean="0"/>
              <a:t>принятому колебанию </a:t>
            </a:r>
            <a:r>
              <a:rPr lang="ru-RU" sz="1800" dirty="0" smtClean="0"/>
              <a:t>в общем случае включает несколько этапов.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000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b="1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3072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E6EFD1-E0F6-4825-AD34-EE21A477915B}" type="slidenum">
              <a:rPr lang="ru-RU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Список литературы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47700"/>
            <a:ext cx="8915400" cy="60579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700" dirty="0" smtClean="0"/>
              <a:t>1. Галкин В.А. Цифровая мобильная радиосвязь. Учебное пособие.– М.: Горячая линия – Телеком, 2011.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700" dirty="0" smtClean="0"/>
              <a:t>2. Журавлев В.И., Руднев А.Н. Цифровая фазовая модуляция. — М.: Радиотехника, 2012.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700" dirty="0" smtClean="0"/>
              <a:t>3. Волков Л.Н., </a:t>
            </a:r>
            <a:r>
              <a:rPr lang="ru-RU" sz="1700" dirty="0" err="1" smtClean="0"/>
              <a:t>Немировский</a:t>
            </a:r>
            <a:r>
              <a:rPr lang="ru-RU" sz="1700" dirty="0" smtClean="0"/>
              <a:t> М.С., </a:t>
            </a:r>
            <a:r>
              <a:rPr lang="ru-RU" sz="1700" dirty="0" err="1" smtClean="0"/>
              <a:t>Шинаков</a:t>
            </a:r>
            <a:r>
              <a:rPr lang="ru-RU" sz="1700" dirty="0" smtClean="0"/>
              <a:t> Ю.С. Системы цифровой радиосвязи: базовые методы и характеристики: </a:t>
            </a:r>
            <a:r>
              <a:rPr lang="ru-RU" sz="1700" dirty="0" err="1" smtClean="0"/>
              <a:t>Учебн</a:t>
            </a:r>
            <a:r>
              <a:rPr lang="ru-RU" sz="1700" dirty="0" smtClean="0"/>
              <a:t>. пособие.– М.: </a:t>
            </a:r>
            <a:r>
              <a:rPr lang="ru-RU" sz="1700" dirty="0" err="1" smtClean="0"/>
              <a:t>Эко-Тренд</a:t>
            </a:r>
            <a:r>
              <a:rPr lang="ru-RU" sz="1700" dirty="0" smtClean="0"/>
              <a:t>, 2005.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700" dirty="0" smtClean="0"/>
              <a:t>4. Радиотехнические системы передачи информации: Учебное пособие для вузов /В.А.Васин, В.В. Калмыков, Ю.Н. </a:t>
            </a:r>
            <a:r>
              <a:rPr lang="ru-RU" sz="1700" dirty="0" err="1" smtClean="0"/>
              <a:t>Себекин</a:t>
            </a:r>
            <a:r>
              <a:rPr lang="ru-RU" sz="1700" dirty="0" smtClean="0"/>
              <a:t> и др.; под ред. Ю.Б. Федорова и В.В. Калмыкова. – М.: Горячая линия-Телеком, 2005.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700" b="1" dirty="0" smtClean="0"/>
              <a:t>Дополнительная литература:</a:t>
            </a:r>
            <a:endParaRPr lang="ru-RU" sz="17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700" dirty="0" smtClean="0"/>
              <a:t>5. Радиоэлектронные системы: Основы построения и теория. Справочник. Изд. </a:t>
            </a:r>
          </a:p>
          <a:p>
            <a:pPr marL="274320" indent="14288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700" dirty="0" smtClean="0"/>
              <a:t>2-е, </a:t>
            </a:r>
            <a:r>
              <a:rPr lang="ru-RU" sz="1700" dirty="0" err="1" smtClean="0"/>
              <a:t>перераб</a:t>
            </a:r>
            <a:r>
              <a:rPr lang="ru-RU" sz="1700" dirty="0" smtClean="0"/>
              <a:t>. и доп. / Под ред. Я.Д. </a:t>
            </a:r>
            <a:r>
              <a:rPr lang="ru-RU" sz="1700" dirty="0" err="1" smtClean="0"/>
              <a:t>Ширмана</a:t>
            </a:r>
            <a:r>
              <a:rPr lang="ru-RU" sz="1700" dirty="0" smtClean="0"/>
              <a:t>. — М.: Радиотехника, 2007.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700" dirty="0" smtClean="0"/>
              <a:t>6. </a:t>
            </a:r>
            <a:r>
              <a:rPr lang="ru-RU" sz="1700" dirty="0" err="1" smtClean="0"/>
              <a:t>Шахнович</a:t>
            </a:r>
            <a:r>
              <a:rPr lang="ru-RU" sz="1700" dirty="0" smtClean="0"/>
              <a:t> И.В. Современные технологии беспроводной связи. Изд. 2-е, </a:t>
            </a:r>
            <a:r>
              <a:rPr lang="ru-RU" sz="1700" dirty="0" err="1" smtClean="0"/>
              <a:t>исправ</a:t>
            </a:r>
            <a:r>
              <a:rPr lang="ru-RU" sz="1700" dirty="0" smtClean="0"/>
              <a:t>. и доп. — М.: </a:t>
            </a:r>
            <a:r>
              <a:rPr lang="ru-RU" sz="1700" dirty="0" err="1" smtClean="0"/>
              <a:t>Техносфера</a:t>
            </a:r>
            <a:r>
              <a:rPr lang="ru-RU" sz="1700" dirty="0" smtClean="0"/>
              <a:t>, 2006.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700" dirty="0" smtClean="0"/>
              <a:t>7. </a:t>
            </a:r>
            <a:r>
              <a:rPr lang="ru-RU" sz="1700" dirty="0" err="1" smtClean="0"/>
              <a:t>Голдсмит</a:t>
            </a:r>
            <a:r>
              <a:rPr lang="ru-RU" sz="1700" dirty="0" smtClean="0"/>
              <a:t> А. Беспроводные коммуникации.: Пер. с англ. — М.: ЗАО "РИЦ "</a:t>
            </a:r>
            <a:r>
              <a:rPr lang="ru-RU" sz="1700" dirty="0" err="1" smtClean="0"/>
              <a:t>Техносфера</a:t>
            </a:r>
            <a:r>
              <a:rPr lang="ru-RU" sz="1700" dirty="0" smtClean="0"/>
              <a:t>", 2011.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700" dirty="0" smtClean="0"/>
              <a:t>8. </a:t>
            </a:r>
            <a:r>
              <a:rPr lang="ru-RU" sz="1700" dirty="0" err="1" smtClean="0"/>
              <a:t>Горячкин</a:t>
            </a:r>
            <a:r>
              <a:rPr lang="ru-RU" sz="1700" dirty="0" smtClean="0"/>
              <a:t> О.В. Лекции по статистической теории систем радиотехники и связи. Учебное пособие.– М.: Радиотехника, 2008.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700" dirty="0" smtClean="0"/>
              <a:t>9. Б. Скляр. Цифровая связь. — М., С.-Пб., Киев: Издательский дом «Вильямс», 2003.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700" dirty="0" smtClean="0"/>
              <a:t>10. Сборник задач по курсу СПИ. Изд-во МЭИ, 1992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600" dirty="0" smtClean="0"/>
          </a:p>
        </p:txBody>
      </p:sp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F8ABAA-F233-42F8-9C27-A1E6BA9F3C59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ru-RU" sz="2800" smtClean="0"/>
              <a:t>Демодулятор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305800" cy="5715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	Для воспроизведения оценки сообщения </a:t>
            </a:r>
            <a:r>
              <a:rPr lang="ru-RU" sz="1600" i="1" dirty="0" err="1" smtClean="0"/>
              <a:t>λ</a:t>
            </a:r>
            <a:r>
              <a:rPr lang="ru-RU" sz="1600" i="1" dirty="0" smtClean="0"/>
              <a:t>*(</a:t>
            </a:r>
            <a:r>
              <a:rPr lang="en-US" sz="1600" i="1" dirty="0" smtClean="0"/>
              <a:t>t</a:t>
            </a:r>
            <a:r>
              <a:rPr lang="ru-RU" sz="1600" i="1" dirty="0" smtClean="0"/>
              <a:t>) </a:t>
            </a:r>
            <a:r>
              <a:rPr lang="ru-RU" sz="1600" dirty="0" smtClean="0"/>
              <a:t>или Λ*</a:t>
            </a:r>
            <a:r>
              <a:rPr lang="ru-RU" sz="1600" i="1" dirty="0" smtClean="0"/>
              <a:t> </a:t>
            </a:r>
            <a:r>
              <a:rPr lang="ru-RU" sz="1600" dirty="0" smtClean="0"/>
              <a:t>приемник системы должен </a:t>
            </a:r>
            <a:endParaRPr lang="ru-RU" sz="1600" i="1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i="1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i="1" dirty="0" smtClean="0"/>
              <a:t>	</a:t>
            </a:r>
            <a:r>
              <a:rPr lang="ru-RU" sz="1600" dirty="0" smtClean="0"/>
              <a:t>1)  </a:t>
            </a:r>
            <a:r>
              <a:rPr lang="ru-RU" sz="1600" i="1" dirty="0" smtClean="0"/>
              <a:t>по принятому колебанию </a:t>
            </a:r>
            <a:r>
              <a:rPr lang="en-US" sz="1600" i="1" dirty="0" smtClean="0"/>
              <a:t>U</a:t>
            </a:r>
            <a:r>
              <a:rPr lang="ru-RU" sz="1600" i="1" dirty="0" smtClean="0"/>
              <a:t>(</a:t>
            </a:r>
            <a:r>
              <a:rPr lang="en-US" sz="1600" i="1" dirty="0" smtClean="0"/>
              <a:t>t</a:t>
            </a:r>
            <a:r>
              <a:rPr lang="ru-RU" sz="1600" i="1" dirty="0" smtClean="0"/>
              <a:t>) </a:t>
            </a:r>
            <a:r>
              <a:rPr lang="ru-RU" sz="1600" dirty="0" smtClean="0"/>
              <a:t>и с учетом сведений об использованных при передаче </a:t>
            </a:r>
            <a:r>
              <a:rPr lang="ru-RU" sz="1600" i="1" dirty="0" smtClean="0"/>
              <a:t>виде сигнала </a:t>
            </a:r>
            <a:r>
              <a:rPr lang="ru-RU" sz="1600" dirty="0" smtClean="0"/>
              <a:t>и </a:t>
            </a:r>
            <a:r>
              <a:rPr lang="ru-RU" sz="1600" i="1" dirty="0" smtClean="0"/>
              <a:t>способе модуляции </a:t>
            </a:r>
            <a:r>
              <a:rPr lang="ru-RU" sz="1600" dirty="0" smtClean="0"/>
              <a:t>получить оценку кодовой последовательности </a:t>
            </a:r>
            <a:r>
              <a:rPr lang="en-US" sz="1600" i="1" dirty="0" smtClean="0"/>
              <a:t>Y</a:t>
            </a:r>
            <a:r>
              <a:rPr lang="ru-RU" sz="1600" i="1" dirty="0" smtClean="0"/>
              <a:t>*</a:t>
            </a:r>
            <a:r>
              <a:rPr lang="ru-RU" sz="1600" i="1" dirty="0" err="1" smtClean="0"/>
              <a:t>(λ</a:t>
            </a:r>
            <a:r>
              <a:rPr lang="ru-RU" sz="1600" i="1" dirty="0" smtClean="0"/>
              <a:t>(</a:t>
            </a:r>
            <a:r>
              <a:rPr lang="en-US" sz="1600" i="1" dirty="0" smtClean="0"/>
              <a:t>t</a:t>
            </a:r>
            <a:r>
              <a:rPr lang="ru-RU" sz="1600" i="1" dirty="0" smtClean="0"/>
              <a:t>)), </a:t>
            </a:r>
            <a:r>
              <a:rPr lang="ru-RU" sz="1600" dirty="0" smtClean="0"/>
              <a:t>называемую </a:t>
            </a:r>
            <a:r>
              <a:rPr lang="ru-RU" sz="1600" i="1" dirty="0" smtClean="0"/>
              <a:t>принятой последовательностью </a:t>
            </a:r>
            <a:r>
              <a:rPr lang="en-US" sz="1600" b="1" i="1" dirty="0" smtClean="0"/>
              <a:t>r</a:t>
            </a:r>
            <a:r>
              <a:rPr lang="ru-RU" sz="1600" dirty="0" smtClean="0"/>
              <a:t>. Эта процедура называется </a:t>
            </a:r>
            <a:r>
              <a:rPr lang="ru-RU" sz="1600" i="1" dirty="0" smtClean="0"/>
              <a:t>демоду</a:t>
            </a:r>
            <a:r>
              <a:rPr lang="ru-RU" sz="1600" dirty="0" smtClean="0"/>
              <a:t>ляцией, детектированием или приемом сигнала.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При этом демодуляция должна выполняться таким образом, чтобы принятая последовательность </a:t>
            </a:r>
            <a:r>
              <a:rPr lang="en-US" sz="1600" b="1" i="1" dirty="0" smtClean="0"/>
              <a:t>r</a:t>
            </a:r>
            <a:r>
              <a:rPr lang="en-US" sz="1600" dirty="0" smtClean="0"/>
              <a:t> </a:t>
            </a:r>
            <a:r>
              <a:rPr lang="ru-RU" sz="1600" dirty="0" smtClean="0"/>
              <a:t>в минимальной степени отличалась </a:t>
            </a:r>
            <a:r>
              <a:rPr lang="ru-RU" sz="1600" dirty="0" err="1" smtClean="0"/>
              <a:t>oт</a:t>
            </a:r>
            <a:r>
              <a:rPr lang="ru-RU" sz="1600" dirty="0" smtClean="0"/>
              <a:t> переданной кодовой последовательности </a:t>
            </a:r>
            <a:r>
              <a:rPr lang="en-US" sz="1600" b="1" dirty="0" smtClean="0"/>
              <a:t>Y</a:t>
            </a:r>
            <a:r>
              <a:rPr lang="ru-RU" sz="1600" dirty="0" smtClean="0"/>
              <a:t>.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В своей постановке и по способам решения задача демодуляции принятого колебания </a:t>
            </a:r>
            <a:r>
              <a:rPr lang="en-US" sz="1600" i="1" dirty="0" smtClean="0"/>
              <a:t>U</a:t>
            </a:r>
            <a:r>
              <a:rPr lang="ru-RU" sz="1600" i="1" dirty="0" smtClean="0"/>
              <a:t>(</a:t>
            </a:r>
            <a:r>
              <a:rPr lang="en-US" sz="1600" i="1" dirty="0" smtClean="0"/>
              <a:t>t</a:t>
            </a:r>
            <a:r>
              <a:rPr lang="ru-RU" sz="1600" i="1" dirty="0" smtClean="0"/>
              <a:t>) </a:t>
            </a:r>
            <a:r>
              <a:rPr lang="ru-RU" sz="1600" dirty="0" smtClean="0"/>
              <a:t>в основном совпадает с различными вариантами задачи оптимального приема сигнала на фоне помех (оптимальное обнаружение, оптимальное различение двух или нескольких сигналов и т.д.).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000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b="1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3174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44F1E-17AE-4875-B530-0D532143FAAB}" type="slidenum">
              <a:rPr lang="ru-RU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ru-RU" sz="2800" smtClean="0"/>
              <a:t>Декодер  канала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305800" cy="5715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Принятые последовательности    </a:t>
            </a:r>
            <a:r>
              <a:rPr lang="en-US" sz="1800" b="1" i="1" dirty="0" smtClean="0"/>
              <a:t>r</a:t>
            </a:r>
            <a:r>
              <a:rPr lang="ru-RU" sz="1800" b="1" i="1" dirty="0" smtClean="0"/>
              <a:t> </a:t>
            </a:r>
            <a:r>
              <a:rPr lang="ru-RU" sz="1800" dirty="0" smtClean="0"/>
              <a:t>   в общем случае могут отличаться от переданных кодовых слов </a:t>
            </a:r>
            <a:r>
              <a:rPr lang="en-US" sz="1800" b="1" dirty="0" smtClean="0"/>
              <a:t>Y</a:t>
            </a:r>
            <a:r>
              <a:rPr lang="ru-RU" sz="1800" dirty="0" smtClean="0"/>
              <a:t>, то есть содержать ошибки. Количество таких ошибок зависит от уровня помех в канале связи, скорости, выбранной для передачи сигнала, способа модуляции несущего колебания, а также от способа приема (демодуляции) колебания </a:t>
            </a:r>
            <a:r>
              <a:rPr lang="ru-RU" sz="1800" i="1" dirty="0" smtClean="0"/>
              <a:t>U</a:t>
            </a:r>
            <a:r>
              <a:rPr lang="ru-RU" sz="1800" dirty="0" smtClean="0"/>
              <a:t>(</a:t>
            </a:r>
            <a:r>
              <a:rPr lang="ru-RU" sz="1800" i="1" dirty="0" err="1" smtClean="0"/>
              <a:t>t</a:t>
            </a:r>
            <a:r>
              <a:rPr lang="ru-RU" sz="1800" dirty="0" smtClean="0"/>
              <a:t>).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Задача декодера канала – обнаружить и, по возможности, исправить эти ошибки. Процедура обнаружения и исправления ошибок в принятой последовательности </a:t>
            </a:r>
            <a:r>
              <a:rPr lang="en-US" sz="1800" b="1" i="1" dirty="0" smtClean="0"/>
              <a:t>r</a:t>
            </a:r>
            <a:r>
              <a:rPr lang="ru-RU" sz="1800" dirty="0" smtClean="0"/>
              <a:t> называется </a:t>
            </a:r>
            <a:r>
              <a:rPr lang="ru-RU" sz="1800" b="1" i="1" dirty="0" smtClean="0"/>
              <a:t>декодированием</a:t>
            </a:r>
            <a:r>
              <a:rPr lang="ru-RU" sz="1800" dirty="0" smtClean="0"/>
              <a:t> канала. Результатом декодирования </a:t>
            </a:r>
            <a:r>
              <a:rPr lang="en-US" sz="1800" b="1" i="1" dirty="0" smtClean="0"/>
              <a:t>r</a:t>
            </a:r>
            <a:r>
              <a:rPr lang="en-US" sz="1800" dirty="0" smtClean="0"/>
              <a:t> </a:t>
            </a:r>
            <a:r>
              <a:rPr lang="ru-RU" sz="1800" dirty="0" smtClean="0"/>
              <a:t>является </a:t>
            </a:r>
            <a:r>
              <a:rPr lang="ru-RU" sz="1800" i="1" dirty="0" smtClean="0"/>
              <a:t>оценка</a:t>
            </a:r>
            <a:r>
              <a:rPr lang="ru-RU" sz="1800" dirty="0" smtClean="0"/>
              <a:t> информационной последовательности </a:t>
            </a:r>
            <a:r>
              <a:rPr lang="ru-RU" sz="1800" b="1" dirty="0" smtClean="0"/>
              <a:t>Х</a:t>
            </a:r>
            <a:r>
              <a:rPr lang="ru-RU" sz="1800" dirty="0" smtClean="0"/>
              <a:t>*. Выбор помехоустойчивого кода, способа кодирования, а также метода декодирования должен производиться так, чтобы на выходе декодера канала осталось как можно меньше неисправленных ошибок.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000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b="1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3277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01F15-5FC3-4670-B54B-D1C760390E52}" type="slidenum">
              <a:rPr lang="ru-RU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884238"/>
          </a:xfrm>
        </p:spPr>
        <p:txBody>
          <a:bodyPr/>
          <a:lstStyle/>
          <a:p>
            <a:pPr eaLnBrk="1" hangingPunct="1"/>
            <a:r>
              <a:rPr lang="ru-RU" smtClean="0"/>
              <a:t> Структурная схема РТС ПИ</a:t>
            </a:r>
          </a:p>
        </p:txBody>
      </p:sp>
      <p:sp>
        <p:nvSpPr>
          <p:cNvPr id="25605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038"/>
          </a:xfrm>
        </p:spPr>
        <p:txBody>
          <a:bodyPr>
            <a:normAutofit fontScale="2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mtClean="0"/>
          </a:p>
        </p:txBody>
      </p:sp>
      <p:sp>
        <p:nvSpPr>
          <p:cNvPr id="2457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4EC33-F289-42EB-BB94-0EE36B5BE320}" type="slidenum">
              <a:rPr lang="ru-RU"/>
              <a:pPr>
                <a:defRPr/>
              </a:pPr>
              <a:t>22</a:t>
            </a:fld>
            <a:endParaRPr lang="ru-RU"/>
          </a:p>
        </p:txBody>
      </p:sp>
      <p:pic>
        <p:nvPicPr>
          <p:cNvPr id="31749" name="Рисунок 4"/>
          <p:cNvPicPr>
            <a:picLocks noChangeAspect="1" noChangeArrowheads="1"/>
          </p:cNvPicPr>
          <p:nvPr/>
        </p:nvPicPr>
        <p:blipFill>
          <a:blip r:embed="rId3" cstate="print"/>
          <a:srcRect l="11389" t="10815" r="8209" b="25230"/>
          <a:stretch>
            <a:fillRect/>
          </a:stretch>
        </p:blipFill>
        <p:spPr bwMode="auto">
          <a:xfrm>
            <a:off x="838200" y="1524000"/>
            <a:ext cx="7696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pPr eaLnBrk="1" hangingPunct="1"/>
            <a:r>
              <a:rPr lang="ru-RU" sz="3200" smtClean="0"/>
              <a:t> Структурная схема РТС ПИ</a:t>
            </a:r>
          </a:p>
        </p:txBody>
      </p:sp>
      <p:pic>
        <p:nvPicPr>
          <p:cNvPr id="41987" name="Рисунок 4" descr="Рис_1 (схема РСПИ)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1438" y="1143000"/>
            <a:ext cx="9072562" cy="3962400"/>
          </a:xfrm>
        </p:spPr>
      </p:pic>
      <p:sp>
        <p:nvSpPr>
          <p:cNvPr id="3481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8600F-8414-4AA5-9698-24652F0F56F2}" type="slidenum">
              <a:rPr lang="ru-RU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635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1. Предмет</a:t>
            </a:r>
            <a:r>
              <a:rPr lang="ru-RU" dirty="0" smtClean="0"/>
              <a:t> </a:t>
            </a:r>
            <a:r>
              <a:rPr lang="ru-RU" sz="2800" dirty="0" smtClean="0"/>
              <a:t>изучения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305800" cy="5181600"/>
          </a:xfrm>
        </p:spPr>
        <p:txBody>
          <a:bodyPr>
            <a:normAutofit/>
          </a:bodyPr>
          <a:lstStyle/>
          <a:p>
            <a:pPr marL="0" indent="360363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400" dirty="0" smtClean="0"/>
              <a:t>Радиотехническая система (РТС) – система, в которой радиотехническая подсистема выполняет основные функции.</a:t>
            </a:r>
          </a:p>
          <a:p>
            <a:pPr marL="0" indent="360363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  <a:p>
            <a:pPr marL="0" indent="360363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400" dirty="0" smtClean="0"/>
              <a:t>Радиотехнические системы </a:t>
            </a:r>
            <a:r>
              <a:rPr lang="ru-RU" sz="2400" b="1" dirty="0" smtClean="0"/>
              <a:t>передачи информации </a:t>
            </a:r>
            <a:r>
              <a:rPr lang="ru-RU" sz="2400" dirty="0" smtClean="0"/>
              <a:t>(РТС ПИ) – это РТС, предназначенная для передачи </a:t>
            </a:r>
            <a:r>
              <a:rPr lang="ru-RU" sz="2400" b="1" i="1" dirty="0" smtClean="0"/>
              <a:t>информации</a:t>
            </a:r>
            <a:r>
              <a:rPr lang="ru-RU" sz="2400" dirty="0" smtClean="0"/>
              <a:t>.</a:t>
            </a:r>
          </a:p>
          <a:p>
            <a:pPr marL="0" indent="360363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1524000" indent="-116363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Примеры:            </a:t>
            </a:r>
            <a:br>
              <a:rPr lang="ru-RU" sz="1800" dirty="0" smtClean="0"/>
            </a:br>
            <a:r>
              <a:rPr lang="ru-RU" sz="1800" dirty="0" smtClean="0"/>
              <a:t>системы радиосвязи, </a:t>
            </a:r>
            <a:br>
              <a:rPr lang="ru-RU" sz="1800" dirty="0" smtClean="0"/>
            </a:br>
            <a:r>
              <a:rPr lang="ru-RU" sz="1800" dirty="0" smtClean="0"/>
              <a:t>системы радиовещания и телевидения, </a:t>
            </a:r>
            <a:br>
              <a:rPr lang="ru-RU" sz="1800" dirty="0" smtClean="0"/>
            </a:br>
            <a:r>
              <a:rPr lang="ru-RU" sz="1800" dirty="0" smtClean="0"/>
              <a:t>радиотелеметрические системы </a:t>
            </a:r>
            <a:br>
              <a:rPr lang="ru-RU" sz="1800" dirty="0" smtClean="0"/>
            </a:br>
            <a:r>
              <a:rPr lang="ru-RU" sz="1800" dirty="0" smtClean="0"/>
              <a:t>другие</a:t>
            </a:r>
          </a:p>
        </p:txBody>
      </p:sp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AA0D9-AC68-4345-8676-5FE05A40D5AF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endParaRPr lang="ru-RU" sz="2800" smtClean="0"/>
          </a:p>
        </p:txBody>
      </p:sp>
      <p:sp>
        <p:nvSpPr>
          <p:cNvPr id="15363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305800" cy="5715000"/>
          </a:xfrm>
        </p:spPr>
        <p:txBody>
          <a:bodyPr/>
          <a:lstStyle/>
          <a:p>
            <a:pPr marL="0" indent="360363"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Радиотехнические системы </a:t>
            </a:r>
            <a:r>
              <a:rPr lang="ru-RU" sz="2400" b="1" smtClean="0"/>
              <a:t>измерительного типа </a:t>
            </a:r>
            <a:r>
              <a:rPr lang="ru-RU" sz="2400" smtClean="0"/>
              <a:t>– радиолокационные и радионавигационные системы, системы траекторных измерений, системы измерения параметров окружающей среды и т.п. </a:t>
            </a:r>
          </a:p>
          <a:p>
            <a:pPr marL="0" indent="360363" eaLnBrk="1" hangingPunct="1">
              <a:lnSpc>
                <a:spcPct val="90000"/>
              </a:lnSpc>
              <a:buFontTx/>
              <a:buNone/>
            </a:pPr>
            <a:endParaRPr lang="ru-RU" sz="2400" smtClean="0"/>
          </a:p>
          <a:p>
            <a:pPr marL="0" indent="360363" eaLnBrk="1" hangingPunct="1">
              <a:lnSpc>
                <a:spcPct val="90000"/>
              </a:lnSpc>
              <a:buFontTx/>
              <a:buNone/>
            </a:pPr>
            <a:endParaRPr lang="ru-RU" sz="2400" smtClean="0"/>
          </a:p>
          <a:p>
            <a:pPr marL="0" indent="360363"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Отличие от РТС ПИ:</a:t>
            </a:r>
          </a:p>
          <a:p>
            <a:pPr marL="0" indent="360363"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– полезная информация накладывается на сигнал (или возникает в сигнале) в процессе его взаимодействия с окружающей средой и объектами;</a:t>
            </a:r>
          </a:p>
          <a:p>
            <a:pPr marL="0" indent="360363"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– полезная информация отражает параметры и свойства этих объектов и среды распространения сигналов.</a:t>
            </a:r>
          </a:p>
        </p:txBody>
      </p:sp>
      <p:sp>
        <p:nvSpPr>
          <p:cNvPr id="1024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D5887-6EE6-4257-A4EF-930C7910DA65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884238"/>
          </a:xfrm>
        </p:spPr>
        <p:txBody>
          <a:bodyPr/>
          <a:lstStyle/>
          <a:p>
            <a:pPr eaLnBrk="1" hangingPunct="1"/>
            <a:r>
              <a:rPr lang="ru-RU" smtClean="0"/>
              <a:t> Структурная схема РТС ПИ</a:t>
            </a:r>
          </a:p>
        </p:txBody>
      </p:sp>
      <p:pic>
        <p:nvPicPr>
          <p:cNvPr id="29699" name="Содержимое 5"/>
          <p:cNvPicPr>
            <a:picLocks noGrp="1"/>
          </p:cNvPicPr>
          <p:nvPr>
            <p:ph idx="1"/>
          </p:nvPr>
        </p:nvPicPr>
        <p:blipFill>
          <a:blip r:embed="rId3" cstate="print"/>
          <a:srcRect l="16602" t="61613" r="14648" b="23479"/>
          <a:stretch>
            <a:fillRect/>
          </a:stretch>
        </p:blipFill>
        <p:spPr>
          <a:xfrm>
            <a:off x="304800" y="1752600"/>
            <a:ext cx="8610600" cy="1600200"/>
          </a:xfrm>
        </p:spPr>
      </p:pic>
      <p:sp>
        <p:nvSpPr>
          <p:cNvPr id="2253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F32E2-7853-4DE9-BA30-086E2AD3A087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algn="r" eaLnBrk="1" hangingPunct="1"/>
            <a:r>
              <a:rPr lang="ru-RU" sz="2800" smtClean="0"/>
              <a:t>Виды РТСПИ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305800" cy="5715000"/>
          </a:xfrm>
        </p:spPr>
        <p:txBody>
          <a:bodyPr>
            <a:normAutofit fontScale="85000" lnSpcReduction="10000"/>
          </a:bodyPr>
          <a:lstStyle/>
          <a:p>
            <a:pPr marL="0" indent="0" eaLnBrk="1" fontAlgn="auto" hangingPunct="1">
              <a:spcAft>
                <a:spcPts val="60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400" b="1" dirty="0" smtClean="0"/>
              <a:t>ТЕЛЕВИЗИОННЫЕ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– это системы, предназначенные для передачи радиосигналов по каналам связи. </a:t>
            </a:r>
          </a:p>
          <a:p>
            <a:pPr marL="0" indent="0" eaLnBrk="1" fontAlgn="auto" hangingPunct="1">
              <a:lnSpc>
                <a:spcPct val="14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Передача основана на последовательном преобразовании аналогового изображения в электрический сигнал, который модулирует несущее колебание,</a:t>
            </a:r>
            <a:br>
              <a:rPr lang="ru-RU" sz="1800" dirty="0" smtClean="0"/>
            </a:br>
            <a:r>
              <a:rPr lang="ru-RU" sz="1800" dirty="0" smtClean="0"/>
              <a:t> к сигналу изображения добавляются синхронизирующие импульсы и сигнал звукового сопровождения.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Разновидности: аналоговое, цифровое.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Особенности  		вещательные программы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Структура сигналов 	аналоговое ТВ:	</a:t>
            </a:r>
            <a:r>
              <a:rPr lang="en-US" sz="1800" dirty="0" smtClean="0"/>
              <a:t>F</a:t>
            </a:r>
            <a:r>
              <a:rPr lang="ru-RU" sz="1800" dirty="0" smtClean="0"/>
              <a:t>М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				цифровое ТВ:	</a:t>
            </a:r>
            <a:r>
              <a:rPr lang="en-US" sz="1800" dirty="0" smtClean="0"/>
              <a:t>QPSK, QAM, OFDM</a:t>
            </a: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Диапазон радиоволн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800" dirty="0" smtClean="0"/>
              <a:t>     Аналоговое ТВ		                 МВ (47- 300 МГц), ДМВ (302-862 МГц)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	Наземное цифровое ТВ (</a:t>
            </a:r>
            <a:r>
              <a:rPr lang="en-US" sz="1800" dirty="0" smtClean="0"/>
              <a:t>DVB-T</a:t>
            </a:r>
            <a:r>
              <a:rPr lang="ru-RU" sz="1800" dirty="0" smtClean="0"/>
              <a:t>2</a:t>
            </a:r>
            <a:r>
              <a:rPr lang="en-US" sz="1800" dirty="0" smtClean="0"/>
              <a:t>)</a:t>
            </a:r>
            <a:r>
              <a:rPr lang="ru-RU" sz="1800" dirty="0" smtClean="0"/>
              <a:t>	 500 МГц ... 800 МГц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800" dirty="0" smtClean="0"/>
              <a:t>	Спутниковое ТВ </a:t>
            </a:r>
            <a:r>
              <a:rPr lang="en-US" sz="1800" dirty="0" smtClean="0"/>
              <a:t>(</a:t>
            </a:r>
            <a:r>
              <a:rPr lang="en-US" sz="1800" dirty="0"/>
              <a:t>DVB-S, </a:t>
            </a:r>
            <a:r>
              <a:rPr lang="en-US" sz="1800" dirty="0" smtClean="0"/>
              <a:t>DVB-S2) </a:t>
            </a:r>
            <a:r>
              <a:rPr lang="ru-RU" sz="1800" dirty="0" smtClean="0"/>
              <a:t>	 </a:t>
            </a:r>
            <a:r>
              <a:rPr lang="en-US" sz="1800" dirty="0" smtClean="0"/>
              <a:t>3-4 </a:t>
            </a:r>
            <a:r>
              <a:rPr lang="ru-RU" sz="1800" dirty="0" smtClean="0"/>
              <a:t>ГГц, </a:t>
            </a:r>
            <a:r>
              <a:rPr lang="en-US" sz="1800" dirty="0" smtClean="0"/>
              <a:t>11</a:t>
            </a:r>
            <a:r>
              <a:rPr lang="ru-RU" sz="1800" dirty="0" smtClean="0"/>
              <a:t>-13 ГГц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800" dirty="0" smtClean="0"/>
              <a:t>Скорости передачи 			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1600" dirty="0" smtClean="0"/>
              <a:t>	DVB-T2</a:t>
            </a:r>
            <a:r>
              <a:rPr lang="ru-RU" sz="1600" dirty="0" smtClean="0"/>
              <a:t>, </a:t>
            </a:r>
            <a:r>
              <a:rPr lang="en-US" sz="1600" dirty="0" smtClean="0"/>
              <a:t>DVB-S, DVB-S2		</a:t>
            </a:r>
            <a:r>
              <a:rPr lang="ru-RU" sz="1600" dirty="0" smtClean="0"/>
              <a:t>до 60</a:t>
            </a:r>
            <a:r>
              <a:rPr lang="en-US" sz="1600" dirty="0" smtClean="0"/>
              <a:t> </a:t>
            </a:r>
            <a:r>
              <a:rPr lang="ru-RU" sz="1600" dirty="0" smtClean="0"/>
              <a:t>Мбит</a:t>
            </a:r>
            <a:r>
              <a:rPr lang="en-US" sz="1600" dirty="0" smtClean="0"/>
              <a:t>/c </a:t>
            </a:r>
            <a:r>
              <a:rPr lang="ru-RU" sz="1600" dirty="0" smtClean="0"/>
              <a:t>(зависит от мощности сигнала на входе)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000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b="1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C5FBB7-0384-40D3-8D94-10F502D06904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algn="r" eaLnBrk="1" hangingPunct="1"/>
            <a:r>
              <a:rPr lang="ru-RU" sz="2800" smtClean="0"/>
              <a:t>Виды РТСПИ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305800" cy="5715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400" b="1" dirty="0" smtClean="0"/>
              <a:t>ТЕЛЕМЕТРИЧЕСКИЕ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000" dirty="0" smtClean="0"/>
              <a:t>– </a:t>
            </a:r>
            <a:r>
              <a:rPr lang="ru-RU" sz="1600" dirty="0" smtClean="0"/>
              <a:t>это системы, предназначенные для передачи данных дистанционных измерений параметров и физических характеристик объекта, таких как давление, температура, влажность, уровень радиации и др.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Особенности  		 специальные системы, предназначены для контроля 			состояния оборудования и окружающей среды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Структура сигналов 	цифровые   4ФМС (</a:t>
            </a:r>
            <a:r>
              <a:rPr lang="en-US" sz="1600" dirty="0" smtClean="0"/>
              <a:t>OQPSK)</a:t>
            </a:r>
            <a:r>
              <a:rPr lang="ru-RU" sz="1600" dirty="0" smtClean="0"/>
              <a:t> и другие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				многоканальный сигнал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Диапазон радиоволн  		</a:t>
            </a:r>
            <a:r>
              <a:rPr lang="ru-RU" sz="1600" dirty="0" err="1" smtClean="0"/>
              <a:t>Ku</a:t>
            </a: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		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Скорости передачи 		64 кбит/с</a:t>
            </a:r>
            <a:r>
              <a:rPr lang="en-US" sz="1600" dirty="0" smtClean="0"/>
              <a:t> … 1</a:t>
            </a:r>
            <a:r>
              <a:rPr lang="ru-RU" sz="1600" dirty="0" smtClean="0"/>
              <a:t>0</a:t>
            </a:r>
            <a:r>
              <a:rPr lang="en-US" sz="1600" dirty="0" smtClean="0"/>
              <a:t> </a:t>
            </a:r>
            <a:r>
              <a:rPr lang="ru-RU" sz="1600" dirty="0" smtClean="0"/>
              <a:t>Мбит</a:t>
            </a:r>
            <a:r>
              <a:rPr lang="en-US" sz="1600" dirty="0" smtClean="0"/>
              <a:t>/c</a:t>
            </a: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000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b="1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46C884-0C90-404D-8E02-2B2CF090C397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РТСПИ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305800" cy="5715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400" b="1" dirty="0" smtClean="0"/>
              <a:t>КОМАНДНЫЕ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000" dirty="0" smtClean="0"/>
              <a:t>– </a:t>
            </a:r>
            <a:r>
              <a:rPr lang="ru-RU" sz="1600" dirty="0" smtClean="0"/>
              <a:t>это системы, предназначенные для передачи на управляемый объект (например, самолет, космический аппарат, робот) команд управления работой бортовыми системами управляемого объекта: включение и выключение аппаратуры, поддержание требуемых режимов работы приборов, агрегатов.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Особенности: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	Переданные команды работают совместно с программным обеспечением, находящимся в памяти оборудования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Команды двух типов: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				1 – управляют движением объекта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				2 – работой его аппаратуры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По своей форме и принципам передачи они идентичны, различаются назначением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1600" dirty="0" smtClean="0"/>
              <a:t>Структура сигналов 	цифровые   М</a:t>
            </a:r>
            <a:r>
              <a:rPr lang="en-US" sz="1600" dirty="0" smtClean="0"/>
              <a:t>-</a:t>
            </a:r>
            <a:r>
              <a:rPr lang="ru-RU" sz="1600" dirty="0" smtClean="0"/>
              <a:t>ФМ</a:t>
            </a:r>
            <a:r>
              <a:rPr lang="en-US" sz="1600" dirty="0" smtClean="0"/>
              <a:t> (PSK)</a:t>
            </a:r>
            <a:r>
              <a:rPr lang="ru-RU" sz="1600" dirty="0" smtClean="0"/>
              <a:t>, ЧМ</a:t>
            </a:r>
            <a:r>
              <a:rPr lang="en-US" sz="1600" dirty="0" smtClean="0"/>
              <a:t> (FSK)</a:t>
            </a:r>
            <a:r>
              <a:rPr lang="ru-RU" sz="1600" dirty="0" smtClean="0"/>
              <a:t>, КАМ </a:t>
            </a:r>
            <a:r>
              <a:rPr lang="en-US" sz="1600" dirty="0" smtClean="0"/>
              <a:t>(QAM)</a:t>
            </a:r>
            <a:r>
              <a:rPr lang="ru-RU" sz="1600" dirty="0" smtClean="0"/>
              <a:t>и другие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000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b="1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14ACD-3D99-434B-94F1-30A058E2B333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algn="r" eaLnBrk="1" hangingPunct="1"/>
            <a:r>
              <a:rPr lang="ru-RU" sz="2800" smtClean="0"/>
              <a:t>Виды РТ СПИ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990600"/>
            <a:ext cx="8305800" cy="5715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400" b="1" dirty="0" smtClean="0"/>
              <a:t>СВЯЗНЫЕ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000" dirty="0" smtClean="0"/>
              <a:t>– это радиотехнические системы, предназначенные для передачи информации с использованием модулированных  радиосигналов, </a:t>
            </a:r>
            <a:br>
              <a:rPr lang="ru-RU" sz="2000" dirty="0" smtClean="0"/>
            </a:br>
            <a:r>
              <a:rPr lang="ru-RU" sz="2000" dirty="0" smtClean="0"/>
              <a:t>при передаче  которой используются различные методы помехоустойчивого кодирования,   преобразования,   отображения и   обработки информации.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16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000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b="1" dirty="0" smtClean="0"/>
          </a:p>
          <a:p>
            <a:pPr marL="0" indent="360363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12BF1-D544-4416-81D4-8303C0D493C6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405881</Template>
  <TotalTime>0</TotalTime>
  <Words>1227</Words>
  <Application>Microsoft Office PowerPoint</Application>
  <PresentationFormat>Экран (4:3)</PresentationFormat>
  <Paragraphs>268</Paragraphs>
  <Slides>23</Slides>
  <Notes>20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Constantia</vt:lpstr>
      <vt:lpstr>Times New Roman</vt:lpstr>
      <vt:lpstr>Wingdings 2</vt:lpstr>
      <vt:lpstr>Поток</vt:lpstr>
      <vt:lpstr>       Системы передачи информации   </vt:lpstr>
      <vt:lpstr>Список литературы</vt:lpstr>
      <vt:lpstr>1. Предмет изучения</vt:lpstr>
      <vt:lpstr>Презентация PowerPoint</vt:lpstr>
      <vt:lpstr> Структурная схема РТС ПИ</vt:lpstr>
      <vt:lpstr>Виды РТСПИ</vt:lpstr>
      <vt:lpstr>Виды РТСПИ</vt:lpstr>
      <vt:lpstr>Виды РТСПИ</vt:lpstr>
      <vt:lpstr>Виды РТ СПИ</vt:lpstr>
      <vt:lpstr>Показатели качества (ПК)</vt:lpstr>
      <vt:lpstr>Функциональные ПК связных РТС ПИ</vt:lpstr>
      <vt:lpstr>Функциональные ПК связных РТС ПИ</vt:lpstr>
      <vt:lpstr>Показатели качества </vt:lpstr>
      <vt:lpstr> Структурная схема РТС ПИ</vt:lpstr>
      <vt:lpstr>Кодер источника</vt:lpstr>
      <vt:lpstr>Кодер канала</vt:lpstr>
      <vt:lpstr>Модулятор</vt:lpstr>
      <vt:lpstr>Канал связи (радиоканал)</vt:lpstr>
      <vt:lpstr>Приемник</vt:lpstr>
      <vt:lpstr>Демодулятор</vt:lpstr>
      <vt:lpstr>Декодер  канала</vt:lpstr>
      <vt:lpstr> Структурная схема РТС ПИ</vt:lpstr>
      <vt:lpstr> Структурная схема РТС ПИ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Системы передачи информации   </dc:title>
  <dc:creator>Nurzhan</dc:creator>
  <cp:lastModifiedBy>Nurzhan</cp:lastModifiedBy>
  <cp:revision>1</cp:revision>
  <cp:lastPrinted>1601-01-01T00:00:00Z</cp:lastPrinted>
  <dcterms:created xsi:type="dcterms:W3CDTF">2020-09-22T06:27:14Z</dcterms:created>
  <dcterms:modified xsi:type="dcterms:W3CDTF">2020-09-22T06:27:58Z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1049</vt:i4>
  </property>
</Properties>
</file>